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2"/>
  </p:sldMasterIdLst>
  <p:sldIdLst>
    <p:sldId id="256" r:id="rId43"/>
    <p:sldId id="257" r:id="rId44"/>
    <p:sldId id="258" r:id="rId45"/>
    <p:sldId id="259" r:id="rId46"/>
    <p:sldId id="260" r:id="rId47"/>
    <p:sldId id="261" r:id="rId48"/>
    <p:sldId id="262" r:id="rId49"/>
    <p:sldId id="272" r:id="rId50"/>
    <p:sldId id="263" r:id="rId51"/>
    <p:sldId id="264" r:id="rId52"/>
    <p:sldId id="265" r:id="rId53"/>
    <p:sldId id="267" r:id="rId54"/>
    <p:sldId id="268" r:id="rId55"/>
    <p:sldId id="269" r:id="rId56"/>
    <p:sldId id="270" r:id="rId57"/>
    <p:sldId id="271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slideMaster" Target="slideMasters/slideMaster1.xml"/><Relationship Id="rId47" Type="http://schemas.openxmlformats.org/officeDocument/2006/relationships/slide" Target="slides/slide5.xml"/><Relationship Id="rId50" Type="http://schemas.openxmlformats.org/officeDocument/2006/relationships/slide" Target="slides/slide8.xml"/><Relationship Id="rId55" Type="http://schemas.openxmlformats.org/officeDocument/2006/relationships/slide" Target="slides/slide13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slide" Target="slides/slide12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" Target="slides/slide3.xml"/><Relationship Id="rId53" Type="http://schemas.openxmlformats.org/officeDocument/2006/relationships/slide" Target="slides/slide11.xml"/><Relationship Id="rId58" Type="http://schemas.openxmlformats.org/officeDocument/2006/relationships/slide" Target="slides/slide16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7.xml"/><Relationship Id="rId57" Type="http://schemas.openxmlformats.org/officeDocument/2006/relationships/slide" Target="slides/slide15.xml"/><Relationship Id="rId61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2.xml"/><Relationship Id="rId52" Type="http://schemas.openxmlformats.org/officeDocument/2006/relationships/slide" Target="slides/slide10.xml"/><Relationship Id="rId6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" Target="slides/slide1.xml"/><Relationship Id="rId48" Type="http://schemas.openxmlformats.org/officeDocument/2006/relationships/slide" Target="slides/slide6.xml"/><Relationship Id="rId56" Type="http://schemas.openxmlformats.org/officeDocument/2006/relationships/slide" Target="slides/slide14.xml"/><Relationship Id="rId8" Type="http://schemas.openxmlformats.org/officeDocument/2006/relationships/customXml" Target="../customXml/item8.xml"/><Relationship Id="rId51" Type="http://schemas.openxmlformats.org/officeDocument/2006/relationships/slide" Target="slides/slide9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" Target="slides/slide4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8AD86B-FF57-4370-8816-AC57D555F66C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420CFC-4F44-4FCF-9DAE-FBBEA320E6B9}" type="datetimeFigureOut">
              <a:rPr lang="pt-BR" smtClean="0"/>
              <a:t>07/01/2015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Metodologia de Construção do Modelo Estatístico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Meta de Insumos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5796136" y="3188576"/>
            <a:ext cx="1440160" cy="1176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85959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 a empresa comercializa serviços e produtos e eles são geradores de tráfego de objetos,</a:t>
            </a:r>
          </a:p>
          <a:p>
            <a:r>
              <a:rPr lang="pt-BR" dirty="0" smtClean="0"/>
              <a:t>Nada mais coerente do que obter o desvio de Variabilidade para este parâmetro e fazer</a:t>
            </a:r>
          </a:p>
          <a:p>
            <a:r>
              <a:rPr lang="pt-BR" dirty="0" smtClean="0"/>
              <a:t>Com que a informação possa ser aplicada dentro do modelo probabilístico desenvolvido.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191380" y="2434588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Desvio da Variabilidade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3942421" y="2203819"/>
                <a:ext cx="1552733" cy="98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4000" dirty="0" smtClean="0"/>
                  <a:t>=k</a:t>
                </a:r>
                <a:endParaRPr lang="pt-BR" sz="4000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421" y="2203819"/>
                <a:ext cx="1552733" cy="984757"/>
              </a:xfrm>
              <a:prstGeom prst="rect">
                <a:avLst/>
              </a:prstGeom>
              <a:blipFill rotWithShape="1">
                <a:blip r:embed="rId2"/>
                <a:stretch>
                  <a:fillRect t="-3106" r="-12992" b="-6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395324" y="5589240"/>
                <a:ext cx="404745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sz="400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t-BR" sz="4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pt-BR" sz="4000" b="0" i="1" smtClean="0">
                        <a:latin typeface="Cambria Math"/>
                        <a:ea typeface="Cambria Math"/>
                      </a:rPr>
                      <m:t>𝑦𝑥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t-BR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4000" dirty="0" smtClean="0"/>
                  <a:t>=0</a:t>
                </a:r>
                <a:endParaRPr lang="pt-BR" sz="4000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24" y="5589240"/>
                <a:ext cx="4047455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4655" r="-4217" b="-370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/>
          <p:cNvSpPr/>
          <p:nvPr/>
        </p:nvSpPr>
        <p:spPr>
          <a:xfrm>
            <a:off x="9698" y="2957808"/>
            <a:ext cx="78026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                                                  w                      x                          y        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       2013               2014                     2015</a:t>
            </a:r>
          </a:p>
          <a:p>
            <a:r>
              <a:rPr lang="pt-BR" dirty="0" smtClean="0"/>
              <a:t>Venda de Serviços (unidades)     6,4 milhões     8,7 milhões          9,3 milhões</a:t>
            </a:r>
          </a:p>
          <a:p>
            <a:endParaRPr lang="pt-BR" dirty="0"/>
          </a:p>
          <a:p>
            <a:r>
              <a:rPr lang="pt-BR" dirty="0" smtClean="0"/>
              <a:t>Efetuando-se o cálculo: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495471" y="4221088"/>
                <a:ext cx="4572085" cy="1628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9,3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8,7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8,7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9,3</m:t>
                        </m:r>
                      </m:den>
                    </m:f>
                  </m:oMath>
                </a14:m>
                <a:r>
                  <a:rPr lang="pt-BR" sz="4000" dirty="0" smtClean="0"/>
                  <a:t>=0,133481646</a:t>
                </a:r>
              </a:p>
              <a:p>
                <a:endParaRPr lang="pt-BR" sz="4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471" y="4221088"/>
                <a:ext cx="4572085" cy="1628844"/>
              </a:xfrm>
              <a:prstGeom prst="rect">
                <a:avLst/>
              </a:prstGeom>
              <a:blipFill rotWithShape="1">
                <a:blip r:embed="rId4"/>
                <a:stretch>
                  <a:fillRect r="-36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4453338" y="5085184"/>
            <a:ext cx="3794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necessário encontrar para o modelo um desvio que seja mínimo e que se possa embutir a informação do tráfego de objetos da empresa.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26179" y="2773142"/>
            <a:ext cx="215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Previsão do mercado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79412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Então eu espero minimizar a incerteza de meu desnível de um ano para outro.</a:t>
            </a:r>
          </a:p>
          <a:p>
            <a:r>
              <a:rPr lang="pt-BR" dirty="0" smtClean="0"/>
              <a:t>Assim, a natureza de visualização do parâmetro K me induz a pensar que na </a:t>
            </a:r>
          </a:p>
          <a:p>
            <a:r>
              <a:rPr lang="pt-BR" dirty="0" smtClean="0"/>
              <a:t>inexistência de uma métrica para expressar minha necessidade de acerto, que </a:t>
            </a:r>
          </a:p>
          <a:p>
            <a:r>
              <a:rPr lang="pt-BR" dirty="0" smtClean="0"/>
              <a:t>seja reduzido minha incerteza para uma média que reflita minha chance de estar</a:t>
            </a:r>
          </a:p>
          <a:p>
            <a:r>
              <a:rPr lang="pt-BR" dirty="0" smtClean="0"/>
              <a:t>errado vinculada a uma chance controlada da incerteza da informação e nada mais</a:t>
            </a:r>
          </a:p>
          <a:p>
            <a:r>
              <a:rPr lang="pt-BR" dirty="0" smtClean="0"/>
              <a:t>justo e coerente do que reduzir a incerteza para 50% da minha chance de errar.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141242" y="3302485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Erro do desvio = 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2625080" y="3123051"/>
                <a:ext cx="2327497" cy="990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(</m:t>
                        </m:r>
                        <m:r>
                          <a:rPr lang="pt-BR" sz="4000" b="0" i="1" smtClean="0">
                            <a:latin typeface="Cambria Math"/>
                          </a:rPr>
                          <m:t>𝑘</m:t>
                        </m:r>
                        <m:r>
                          <a:rPr lang="pt-BR" sz="4000" b="0" i="1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4000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4000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sz="4000" b="0" i="1" smtClean="0">
                            <a:latin typeface="Cambria Math"/>
                          </a:rPr>
                          <m:t>𝑘</m:t>
                        </m:r>
                        <m:r>
                          <a:rPr lang="pt-BR" sz="4000" b="0" i="1" smtClean="0">
                            <a:latin typeface="Cambria Math"/>
                          </a:rPr>
                          <m:t>′</m:t>
                        </m:r>
                      </m:sub>
                    </m:sSub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080" y="3123051"/>
                <a:ext cx="2327497" cy="990271"/>
              </a:xfrm>
              <a:prstGeom prst="rect">
                <a:avLst/>
              </a:prstGeom>
              <a:blipFill rotWithShape="1">
                <a:blip r:embed="rId2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3563888" y="4797152"/>
                <a:ext cx="3701654" cy="1321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/>
                          </a:rPr>
                          <m:t>9,3</m:t>
                        </m:r>
                      </m:num>
                      <m:den>
                        <m:r>
                          <a:rPr lang="pt-BR" sz="3200" b="0" i="1" smtClean="0">
                            <a:latin typeface="Cambria Math"/>
                          </a:rPr>
                          <m:t>8,7</m:t>
                        </m:r>
                      </m:den>
                    </m:f>
                  </m:oMath>
                </a14:m>
                <a:r>
                  <a:rPr lang="pt-BR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/>
                          </a:rPr>
                          <m:t>8,7</m:t>
                        </m:r>
                      </m:num>
                      <m:den>
                        <m:r>
                          <a:rPr lang="pt-BR" sz="3200" b="0" i="1" smtClean="0">
                            <a:latin typeface="Cambria Math"/>
                          </a:rPr>
                          <m:t>9,3</m:t>
                        </m:r>
                      </m:den>
                    </m:f>
                  </m:oMath>
                </a14:m>
                <a:r>
                  <a:rPr lang="pt-BR" sz="3200" dirty="0" smtClean="0"/>
                  <a:t>=0,133481646</a:t>
                </a:r>
              </a:p>
              <a:p>
                <a:endParaRPr lang="pt-BR" sz="32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797152"/>
                <a:ext cx="3701654" cy="1321580"/>
              </a:xfrm>
              <a:prstGeom prst="rect">
                <a:avLst/>
              </a:prstGeom>
              <a:blipFill rotWithShape="1">
                <a:blip r:embed="rId3"/>
                <a:stretch>
                  <a:fillRect r="-34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968543" y="2879523"/>
            <a:ext cx="3347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necessário encontrar para o modelo um desvio que seja mínimo e que se possa embutir a informação do tráfego de objetos da empresa.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12093" y="4230189"/>
            <a:ext cx="334787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Relembrando o tráfego: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sz="2400" dirty="0" smtClean="0"/>
              <a:t>Desvio de Variabilidade =</a:t>
            </a:r>
          </a:p>
          <a:p>
            <a:r>
              <a:rPr lang="pt-BR" sz="2400" dirty="0" smtClean="0"/>
              <a:t>do Tráfego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82371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novo parâmetro calculado com base na informação de Tráfego obtido pela área de </a:t>
            </a:r>
          </a:p>
          <a:p>
            <a:r>
              <a:rPr lang="pt-BR" dirty="0" smtClean="0"/>
              <a:t>Vendas da empresa sugere que ocorrerá uma adição de 0,13 ao tráfego da empresa o </a:t>
            </a:r>
          </a:p>
          <a:p>
            <a:r>
              <a:rPr lang="pt-BR" dirty="0" smtClean="0"/>
              <a:t>Que afetará minha previsão positivamente: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141242" y="3302485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Erro do desvio = 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2625080" y="3123051"/>
                <a:ext cx="3536546" cy="990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(0,13−1)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4000" dirty="0" smtClean="0"/>
                  <a:t> = </a:t>
                </a:r>
                <a14:m>
                  <m:oMath xmlns:m="http://schemas.openxmlformats.org/officeDocument/2006/math">
                    <m:r>
                      <a:rPr lang="pt-BR" sz="4000" b="0" i="1" smtClean="0">
                        <a:latin typeface="Cambria Math"/>
                      </a:rPr>
                      <m:t>−0,43</m:t>
                    </m:r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080" y="3123051"/>
                <a:ext cx="3536546" cy="990271"/>
              </a:xfrm>
              <a:prstGeom prst="rect">
                <a:avLst/>
              </a:prstGeom>
              <a:blipFill rotWithShape="1">
                <a:blip r:embed="rId2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2264875" y="2198172"/>
                <a:ext cx="2165978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9,3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8,7</m:t>
                        </m:r>
                      </m:den>
                    </m:f>
                  </m:oMath>
                </a14:m>
                <a:r>
                  <a:rPr lang="pt-BR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8,7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9,3</m:t>
                        </m:r>
                      </m:den>
                    </m:f>
                  </m:oMath>
                </a14:m>
                <a:r>
                  <a:rPr lang="pt-BR" dirty="0" smtClean="0"/>
                  <a:t>=0,133481646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875" y="2198172"/>
                <a:ext cx="2165978" cy="783741"/>
              </a:xfrm>
              <a:prstGeom prst="rect">
                <a:avLst/>
              </a:prstGeom>
              <a:blipFill rotWithShape="1">
                <a:blip r:embed="rId3"/>
                <a:stretch>
                  <a:fillRect r="-16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5292081" y="1825157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necessário encontrar para o modelo um desvio que seja mínimo e que se possa embutir a informação do tráfego de objetos da empresa.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12093" y="2063916"/>
            <a:ext cx="3135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Relembrando o tráfego:</a:t>
            </a:r>
            <a:endParaRPr lang="pt-BR" sz="1400" dirty="0" smtClean="0"/>
          </a:p>
          <a:p>
            <a:r>
              <a:rPr lang="pt-BR" sz="1400" dirty="0" smtClean="0"/>
              <a:t>Desvio de Variabilidade =</a:t>
            </a:r>
          </a:p>
          <a:p>
            <a:r>
              <a:rPr lang="pt-BR" sz="1400" dirty="0" smtClean="0"/>
              <a:t>do Tráfego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1806" y="443711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Portando o novo parâmetro K’ encontrado com a adição da tendência será: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707904" y="4437112"/>
                <a:ext cx="38551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4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437112"/>
                <a:ext cx="3855158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/>
          <p:cNvSpPr txBox="1"/>
          <p:nvPr/>
        </p:nvSpPr>
        <p:spPr>
          <a:xfrm>
            <a:off x="271870" y="5539284"/>
            <a:ext cx="7684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desejo do modelo é encontrar um indicador que a variação seja mínima e que portanto possa ser reduzido o grau de incerteza para um desvio mais próximo de zero em que a certeza do mercado possa ser avaliada como um vício consentido.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67544" y="2348880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Para efeito exemplificativo seja o material de insumo abaixo:</a:t>
            </a:r>
          </a:p>
          <a:p>
            <a:endParaRPr lang="pt-BR" dirty="0"/>
          </a:p>
          <a:p>
            <a:r>
              <a:rPr lang="pt-BR" dirty="0" smtClean="0"/>
              <a:t>                                                                                         x                y            k’</a:t>
            </a:r>
          </a:p>
          <a:p>
            <a:r>
              <a:rPr lang="pt-BR" dirty="0" smtClean="0"/>
              <a:t>                                                                                     2013        2014       2015</a:t>
            </a:r>
          </a:p>
          <a:p>
            <a:r>
              <a:rPr lang="pt-BR" dirty="0" smtClean="0"/>
              <a:t>Caneta Esferográfica  (unidades)                             3.000        1.500          ?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71870" y="4437111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Desvio da Variabilidade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3883530" y="4206343"/>
                <a:ext cx="1552733" cy="98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4000" dirty="0" smtClean="0"/>
                  <a:t>=k</a:t>
                </a:r>
                <a:endParaRPr lang="pt-BR" sz="40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530" y="4206343"/>
                <a:ext cx="1552733" cy="984757"/>
              </a:xfrm>
              <a:prstGeom prst="rect">
                <a:avLst/>
              </a:prstGeom>
              <a:blipFill rotWithShape="1">
                <a:blip r:embed="rId2"/>
                <a:stretch>
                  <a:fillRect t="-3086" r="-12941" b="-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5436263" y="4333417"/>
                <a:ext cx="2313454" cy="622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3.000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1.500</m:t>
                        </m:r>
                      </m:den>
                    </m:f>
                  </m:oMath>
                </a14:m>
                <a:r>
                  <a:rPr lang="pt-BR" sz="24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1.500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3.000</m:t>
                        </m:r>
                      </m:den>
                    </m:f>
                  </m:oMath>
                </a14:m>
                <a:r>
                  <a:rPr lang="pt-BR" sz="2400" dirty="0" smtClean="0"/>
                  <a:t>=1,5</a:t>
                </a:r>
                <a:endParaRPr lang="pt-BR" sz="2400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263" y="4333417"/>
                <a:ext cx="2313454" cy="622222"/>
              </a:xfrm>
              <a:prstGeom prst="rect">
                <a:avLst/>
              </a:prstGeom>
              <a:blipFill rotWithShape="1">
                <a:blip r:embed="rId3"/>
                <a:stretch>
                  <a:fillRect l="-4222" r="-2902" b="-98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467543" y="5517232"/>
                <a:ext cx="77708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1,5+1,5×</m:t>
                      </m:r>
                      <m:d>
                        <m:dPr>
                          <m:ctrlPr>
                            <a:rPr lang="pt-BR" sz="4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−0,43</m:t>
                          </m:r>
                        </m:e>
                      </m:d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=0,855 </m:t>
                      </m:r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5517232"/>
                <a:ext cx="7770845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/>
              <p:cNvSpPr txBox="1"/>
              <p:nvPr/>
            </p:nvSpPr>
            <p:spPr>
              <a:xfrm>
                <a:off x="572826" y="1268760"/>
                <a:ext cx="38551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sz="4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20" name="CaixaDe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26" y="1268760"/>
                <a:ext cx="3855158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34277" y="1268760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Porém se trabalhar com um indicador que não tenha uma identificação</a:t>
            </a:r>
          </a:p>
          <a:p>
            <a:r>
              <a:rPr lang="pt-BR" dirty="0" smtClean="0"/>
              <a:t>cognitiva que se possa visualizar o pensamento em que está sendo </a:t>
            </a:r>
          </a:p>
          <a:p>
            <a:r>
              <a:rPr lang="pt-BR" dirty="0" smtClean="0"/>
              <a:t>transmitido requer que seja desenvolvido uma transformação para que</a:t>
            </a:r>
          </a:p>
          <a:p>
            <a:r>
              <a:rPr lang="pt-BR" dirty="0" smtClean="0"/>
              <a:t>o indicador k’ possa expressar exatamente o número de objetos que se</a:t>
            </a:r>
          </a:p>
          <a:p>
            <a:r>
              <a:rPr lang="pt-BR" dirty="0" smtClean="0"/>
              <a:t>prevê consumir como material de insumo para o próximo ano (2015):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2699792" y="2755463"/>
                <a:ext cx="27841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sz="40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0,855 </m:t>
                      </m:r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755463"/>
                <a:ext cx="278416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611560" y="3573016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                 		    x                y            k’                                                                                                                            				2013        2014       2015</a:t>
            </a:r>
          </a:p>
          <a:p>
            <a:r>
              <a:rPr lang="pt-BR" dirty="0" smtClean="0"/>
              <a:t>Caneta Esferográfica  (unidades)            3.000        1.500          ?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1920602" y="4881354"/>
                <a:ext cx="40011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sz="400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𝑦𝑥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t-BR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4000" dirty="0" smtClean="0"/>
                  <a:t>=0</a:t>
                </a:r>
                <a:endParaRPr lang="pt-BR" sz="4000" dirty="0"/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602" y="4881354"/>
                <a:ext cx="4001160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4655" r="-4421" b="-370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58550" y="5877272"/>
                <a:ext cx="77291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sz="400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0,855×1.500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t-BR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(1.500)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4000" dirty="0" smtClean="0"/>
                  <a:t>=0</a:t>
                </a:r>
                <a:endParaRPr lang="pt-BR" sz="4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50" y="5877272"/>
                <a:ext cx="7729104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4655" r="-1814" b="-370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34277" y="1268760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Onde resolvendo o sistema polinomial de segundo grau é possível chegar ao parâmetro x que indica o nível de consumo do material de insumo que se deseja disponibilizar para atender à demanda prevista de tráfego de objetos. Para isto é necessário resolver a equação </a:t>
            </a:r>
            <a:r>
              <a:rPr lang="pt-BR" dirty="0" err="1" smtClean="0"/>
              <a:t>atravês</a:t>
            </a:r>
            <a:r>
              <a:rPr lang="pt-BR" dirty="0" smtClean="0"/>
              <a:t> da utilização da fórmula de </a:t>
            </a:r>
            <a:r>
              <a:rPr lang="pt-BR" dirty="0" err="1" smtClean="0"/>
              <a:t>bhaskara</a:t>
            </a:r>
            <a:r>
              <a:rPr lang="pt-BR" dirty="0" smtClean="0"/>
              <a:t>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2699792" y="2755463"/>
                <a:ext cx="5118389" cy="1405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pt-BR" sz="40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sz="4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pt-BR" sz="4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4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sz="40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pt-BR" sz="40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40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pt-BR" sz="40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pt-BR" sz="40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pt-BR" sz="40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755463"/>
                <a:ext cx="5118389" cy="1405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395536" y="436510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Onde a raiz encontrada deve ser a mais significante em termos de valoração positiva uma vez que o desejo é abastecer o estoque com o máximo de suprimentos necessários para  a demanda projetada.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43424" y="5670017"/>
                <a:ext cx="4938083" cy="603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pt-BR" sz="20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sz="2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1.285,5+</m:t>
                        </m:r>
                        <m:rad>
                          <m:radPr>
                            <m:degHide m:val="on"/>
                            <m:ctrlP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pt-B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000" b="0" i="1" smtClean="0">
                                    <a:latin typeface="Cambria Math"/>
                                    <a:ea typeface="Cambria Math"/>
                                  </a:rPr>
                                  <m:t>(1.285,5)</m:t>
                                </m:r>
                              </m:e>
                              <m:sup>
                                <m:r>
                                  <a:rPr lang="pt-BR" sz="20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  <m:t>+4(1.500</m:t>
                            </m:r>
                            <m: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pt-BR" sz="2000" b="0" i="1" smtClean="0">
                                <a:latin typeface="Cambria Math"/>
                                <a:ea typeface="Cambria Math"/>
                              </a:rPr>
                              <m:t>1.500)</m:t>
                            </m:r>
                          </m:e>
                        </m:rad>
                      </m:num>
                      <m:den>
                        <m:r>
                          <a:rPr lang="pt-BR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t-BR" sz="2000" b="0" i="1" smtClean="0">
                        <a:latin typeface="Cambria Math"/>
                        <a:ea typeface="Cambria Math"/>
                      </a:rPr>
                      <m:t> = </m:t>
                    </m:r>
                  </m:oMath>
                </a14:m>
                <a:r>
                  <a:rPr lang="pt-BR" sz="2000" dirty="0" smtClean="0"/>
                  <a:t>2.884</a:t>
                </a:r>
                <a:endParaRPr lang="pt-BR" sz="20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24" y="5670017"/>
                <a:ext cx="4938083" cy="603755"/>
              </a:xfrm>
              <a:prstGeom prst="rect">
                <a:avLst/>
              </a:prstGeom>
              <a:blipFill rotWithShape="1">
                <a:blip r:embed="rId3"/>
                <a:stretch>
                  <a:fillRect r="-247" b="-70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5676834" y="5157192"/>
            <a:ext cx="28414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o número encontrado é mais exato caso alguém resolva fazer a operação matemática sem desprezar quaisquer casas decimais.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6588224" y="2636912"/>
            <a:ext cx="864096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67544" y="2348880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Para efeito exemplificativo seja o material de insumo abaixo:</a:t>
            </a:r>
          </a:p>
          <a:p>
            <a:endParaRPr lang="pt-BR" dirty="0"/>
          </a:p>
          <a:p>
            <a:r>
              <a:rPr lang="pt-BR" dirty="0" smtClean="0"/>
              <a:t>                                                                                         x                y            k’</a:t>
            </a:r>
          </a:p>
          <a:p>
            <a:r>
              <a:rPr lang="pt-BR" dirty="0" smtClean="0"/>
              <a:t>                                                                                     2013        2014       2015</a:t>
            </a:r>
          </a:p>
          <a:p>
            <a:r>
              <a:rPr lang="pt-BR" dirty="0" smtClean="0"/>
              <a:t>Caneta Esferográfica  (unidades)                             3.000        1.500    2.884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691030" y="2172274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Alvo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1560" y="4653136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Meta a ser conquistada 2.884 unidades de Caneta Esferográfica para o mês de Janeiro de 2015 para a Diretoria Regional de Brasília.</a:t>
            </a:r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Max Diniz Cruzeiro – Bacharel em Estatística</a:t>
            </a:r>
            <a:endParaRPr lang="pt-BR" b="1" dirty="0"/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FIM!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Problema: </a:t>
            </a:r>
            <a:r>
              <a:rPr lang="pt-BR" dirty="0" smtClean="0"/>
              <a:t>Definir uma medida para prever uma tendência natural no consumo de um insumo para fins de controle e planejamento com foco no tráfego de produtos e </a:t>
            </a:r>
            <a:r>
              <a:rPr lang="pt-BR" smtClean="0"/>
              <a:t>serviços comercializados.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Cenário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pt-BR" dirty="0"/>
          </a:p>
          <a:p>
            <a:pPr marL="342900" indent="-342900">
              <a:buAutoNum type="arabicParenR"/>
            </a:pPr>
            <a:r>
              <a:rPr lang="pt-BR" dirty="0" smtClean="0"/>
              <a:t>Disponibilidade de base de informações dos dois últimos anos;</a:t>
            </a:r>
          </a:p>
          <a:p>
            <a:pPr marL="342900" indent="-342900">
              <a:buAutoNum type="arabicParenR"/>
            </a:pPr>
            <a:r>
              <a:rPr lang="pt-BR" dirty="0" smtClean="0"/>
              <a:t>Material fornecido disponível por produto, mês e </a:t>
            </a:r>
            <a:r>
              <a:rPr lang="pt-BR" dirty="0" smtClean="0"/>
              <a:t>Estado;</a:t>
            </a:r>
            <a:endParaRPr lang="pt-BR" dirty="0" smtClean="0"/>
          </a:p>
          <a:p>
            <a:pPr marL="342900" indent="-342900">
              <a:buAutoNum type="arabicParenR"/>
            </a:pPr>
            <a:r>
              <a:rPr lang="pt-BR" dirty="0" smtClean="0"/>
              <a:t>Consistências das informações catalogadas.</a:t>
            </a:r>
          </a:p>
          <a:p>
            <a:pPr marL="342900" indent="-342900">
              <a:buAutoNum type="arabicParenR"/>
            </a:pPr>
            <a:endParaRPr lang="pt-BR" dirty="0"/>
          </a:p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Definição dos parâmetros:</a:t>
            </a:r>
          </a:p>
          <a:p>
            <a:endParaRPr lang="pt-BR" dirty="0"/>
          </a:p>
          <a:p>
            <a:pPr marL="342900" indent="-342900">
              <a:buAutoNum type="arabicParenR"/>
            </a:pPr>
            <a:r>
              <a:rPr lang="pt-BR" dirty="0" smtClean="0"/>
              <a:t>Uso de modelo estatístico para definição de Metas;</a:t>
            </a:r>
          </a:p>
          <a:p>
            <a:pPr marL="342900" indent="-342900">
              <a:buAutoNum type="arabicParenR"/>
            </a:pPr>
            <a:r>
              <a:rPr lang="pt-BR" dirty="0" smtClean="0"/>
              <a:t>Baixo grau de intervenção humana sobre os critérios metodológicos;</a:t>
            </a:r>
          </a:p>
          <a:p>
            <a:pPr marL="342900" indent="-342900">
              <a:buAutoNum type="arabicParenR"/>
            </a:pPr>
            <a:r>
              <a:rPr lang="pt-BR" dirty="0" smtClean="0"/>
              <a:t>Coerência metodológica operacional;</a:t>
            </a:r>
          </a:p>
          <a:p>
            <a:pPr marL="342900" indent="-342900">
              <a:buAutoNum type="arabicParenR"/>
            </a:pPr>
            <a:r>
              <a:rPr lang="pt-BR" dirty="0" smtClean="0"/>
              <a:t>Uso da informação do Centro de </a:t>
            </a:r>
            <a:r>
              <a:rPr lang="pt-BR" dirty="0" smtClean="0"/>
              <a:t>Distribuição de </a:t>
            </a:r>
            <a:r>
              <a:rPr lang="pt-BR" dirty="0" smtClean="0"/>
              <a:t>Estoques com requisições </a:t>
            </a:r>
            <a:r>
              <a:rPr lang="pt-BR" dirty="0" smtClean="0"/>
              <a:t>Atendida </a:t>
            </a:r>
            <a:r>
              <a:rPr lang="pt-BR" dirty="0" smtClean="0"/>
              <a:t>como base de dados para definição das </a:t>
            </a:r>
            <a:r>
              <a:rPr lang="pt-BR" dirty="0" smtClean="0"/>
              <a:t>métricas</a:t>
            </a:r>
            <a:r>
              <a:rPr lang="pt-BR" dirty="0"/>
              <a:t>.</a:t>
            </a:r>
            <a:endParaRPr lang="pt-BR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975039" y="5120873"/>
                <a:ext cx="595804" cy="1251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sz="40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039" y="5120873"/>
                <a:ext cx="595804" cy="12518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1187624" y="1556792"/>
            <a:ext cx="74170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Seja x um dado de um material de insumo (M</a:t>
            </a:r>
            <a:r>
              <a:rPr lang="pt-BR" sz="1200" dirty="0" smtClean="0"/>
              <a:t>i</a:t>
            </a:r>
            <a:r>
              <a:rPr lang="pt-BR" sz="2000" dirty="0" smtClean="0"/>
              <a:t>)</a:t>
            </a:r>
            <a:r>
              <a:rPr lang="pt-BR" dirty="0" smtClean="0"/>
              <a:t> no mês de Janeiro de 2013; e,</a:t>
            </a:r>
          </a:p>
          <a:p>
            <a:r>
              <a:rPr lang="pt-BR" dirty="0"/>
              <a:t> </a:t>
            </a:r>
            <a:r>
              <a:rPr lang="pt-BR" dirty="0" smtClean="0"/>
              <a:t>        y um dado de um material de insumo (M</a:t>
            </a:r>
            <a:r>
              <a:rPr lang="pt-BR" sz="1200" dirty="0" smtClean="0"/>
              <a:t>i</a:t>
            </a:r>
            <a:r>
              <a:rPr lang="pt-BR" sz="2000" dirty="0" smtClean="0"/>
              <a:t>)</a:t>
            </a:r>
            <a:r>
              <a:rPr lang="pt-BR" dirty="0" smtClean="0"/>
              <a:t> no mês de Janeiro de 2014.</a:t>
            </a:r>
          </a:p>
          <a:p>
            <a:endParaRPr lang="pt-BR" dirty="0"/>
          </a:p>
          <a:p>
            <a:r>
              <a:rPr lang="pt-BR" dirty="0" smtClean="0"/>
              <a:t>                                                                  x                y            k</a:t>
            </a:r>
            <a:endParaRPr lang="pt-BR" dirty="0"/>
          </a:p>
          <a:p>
            <a:r>
              <a:rPr lang="pt-BR" dirty="0" smtClean="0"/>
              <a:t>                                                              2013        2014       2015</a:t>
            </a:r>
          </a:p>
          <a:p>
            <a:r>
              <a:rPr lang="pt-BR" dirty="0" smtClean="0"/>
              <a:t>Caneta Esferográfica  (unidades)    3.000        1.500          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4343" y="3912642"/>
            <a:ext cx="8185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Espera-se que o comportamento da despesa com o material de insumo se estabilize</a:t>
            </a:r>
          </a:p>
          <a:p>
            <a:r>
              <a:rPr lang="pt-BR" dirty="0" smtClean="0"/>
              <a:t>de um ano para outro de forma que eu possa projetar sua tendência ao longo do seu </a:t>
            </a:r>
          </a:p>
          <a:p>
            <a:r>
              <a:rPr lang="pt-BR" dirty="0" smtClean="0"/>
              <a:t>ciclo de consumo.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0090" y="5085184"/>
            <a:ext cx="3794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Assim para que eu possa projetar o ano de 2015 eu necessito estabelecer uma relação direta entre os períodos anteriores que reflita uma estrutura lógica do pensamento humano.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25886" y="5085184"/>
            <a:ext cx="3794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que minha previsão seja consistente é desejável que o desvio entre os períodos avaliados (2013 e 2014) tenham um comportamento mais próximo possível.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5133" y="3912642"/>
            <a:ext cx="8046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 mesmo assim, o limite da variação desejada é que o comportamento de consumo </a:t>
            </a:r>
          </a:p>
          <a:p>
            <a:r>
              <a:rPr lang="pt-BR" dirty="0" smtClean="0"/>
              <a:t>condicione a cognição humana a uma estrutura linear em que se possa prever a </a:t>
            </a:r>
          </a:p>
          <a:p>
            <a:r>
              <a:rPr lang="pt-BR" dirty="0" smtClean="0"/>
              <a:t>Informação futura (2015).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4343" y="1171364"/>
            <a:ext cx="8216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Assim é desejável que a relação x/y seja um número mais próximo possível cujo limite</a:t>
            </a:r>
          </a:p>
          <a:p>
            <a:r>
              <a:rPr lang="pt-BR" dirty="0" smtClean="0"/>
              <a:t>da estrutura cognitiva da divisão se convirja para 1.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263758" y="5024086"/>
                <a:ext cx="595804" cy="1146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pt-BR" sz="40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758" y="5024086"/>
                <a:ext cx="595804" cy="11463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5099450" y="5229141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1</a:t>
            </a:r>
            <a:endParaRPr lang="pt-BR" sz="4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533564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da Variabilidade</a:t>
            </a:r>
            <a:endParaRPr lang="pt-BR" sz="2800" dirty="0"/>
          </a:p>
        </p:txBody>
      </p:sp>
      <p:sp>
        <p:nvSpPr>
          <p:cNvPr id="17" name="Retângulo 16"/>
          <p:cNvSpPr/>
          <p:nvPr/>
        </p:nvSpPr>
        <p:spPr>
          <a:xfrm>
            <a:off x="174342" y="1931465"/>
            <a:ext cx="6449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                                                  x                y             k        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       2013        2014       2015</a:t>
            </a:r>
          </a:p>
          <a:p>
            <a:r>
              <a:rPr lang="pt-BR" dirty="0" smtClean="0"/>
              <a:t>Bonés   (unidades)                             1.500        3.000          ?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5133" y="3912642"/>
            <a:ext cx="8185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Espera-se que o comportamento da despesa com o material de insumo se estabilize</a:t>
            </a:r>
          </a:p>
          <a:p>
            <a:r>
              <a:rPr lang="pt-BR" dirty="0" smtClean="0"/>
              <a:t>de um ano para outro de forma que eu possa projetar sua tendência ao longo do seu </a:t>
            </a:r>
          </a:p>
          <a:p>
            <a:r>
              <a:rPr lang="pt-BR" dirty="0" smtClean="0"/>
              <a:t>ciclo de consumo.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0090" y="5085184"/>
            <a:ext cx="3794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Assim para que eu possa projetar o ano de 2015 eu necessito estabelecer uma relação direta entre os períodos anteriores que reflita uma estrutura lógica do pensamento humano.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25886" y="5085184"/>
            <a:ext cx="3794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que minha previsão seja consistente é desejável que o desvio entre os períodos avaliados (2013 e 2014) tenham um comportamento mais próximo possível.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4343" y="1171364"/>
            <a:ext cx="7985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Porém o sentido da variação entre dois momentos (2013 e 2014) pode assumir um </a:t>
            </a:r>
          </a:p>
          <a:p>
            <a:r>
              <a:rPr lang="pt-BR" dirty="0" smtClean="0"/>
              <a:t>Comportamento análogo em que um material de insumo pode evidenciar uma</a:t>
            </a:r>
          </a:p>
          <a:p>
            <a:r>
              <a:rPr lang="pt-BR" dirty="0" smtClean="0"/>
              <a:t>Tendência em que o ano mais recente assume um consumo mais expressivo.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882882" y="2297192"/>
                <a:ext cx="595804" cy="1251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40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pt-BR" sz="40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pt-BR" sz="4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882" y="2297192"/>
                <a:ext cx="595804" cy="12518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5868144" y="2493793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1</a:t>
            </a:r>
            <a:endParaRPr lang="pt-BR" sz="4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48339" y="258612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da Variabilidade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/>
          <p:cNvSpPr/>
          <p:nvPr/>
        </p:nvSpPr>
        <p:spPr>
          <a:xfrm>
            <a:off x="6452592" y="2810309"/>
            <a:ext cx="432048" cy="111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5868144" y="2780928"/>
            <a:ext cx="432048" cy="111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4477" y="3912642"/>
            <a:ext cx="8428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 forma que o valor encontrado da equação acima representa o meu grau de incerteza</a:t>
            </a:r>
          </a:p>
          <a:p>
            <a:r>
              <a:rPr lang="pt-BR" dirty="0" smtClean="0"/>
              <a:t>Que o dado do material de insumo foi capaz de projetar em meu consciente como uma</a:t>
            </a:r>
          </a:p>
          <a:p>
            <a:r>
              <a:rPr lang="pt-BR" dirty="0" smtClean="0"/>
              <a:t>Dúvida ao qual se vincula a projeção futura da informação.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0090" y="5085184"/>
            <a:ext cx="3794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Então todo modelo estatístico prevê que se reduza as chances de erro limitando, através do controle o desvio da variabilidade que possa comprometer a previsão futura.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52232" y="4946685"/>
            <a:ext cx="3794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Porém as propriedades de uma estudo</a:t>
            </a:r>
          </a:p>
          <a:p>
            <a:r>
              <a:rPr lang="pt-BR" dirty="0" smtClean="0"/>
              <a:t>em que formas recorrentes de divisão</a:t>
            </a:r>
          </a:p>
          <a:p>
            <a:r>
              <a:rPr lang="pt-BR" dirty="0" smtClean="0"/>
              <a:t>sejam utilizadas, necessita de um ajuste quando houver a situação em que não houve consumo em um período em detrimento de outro.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84895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efeito da divisão entre os materiais de insumo devido a massa enorme de informações</a:t>
            </a:r>
          </a:p>
          <a:p>
            <a:r>
              <a:rPr lang="pt-BR" dirty="0" smtClean="0"/>
              <a:t>não pode ser previsto quanto a natureza de sua variabilidade de forma que sobre um </a:t>
            </a:r>
          </a:p>
          <a:p>
            <a:r>
              <a:rPr lang="pt-BR" dirty="0" smtClean="0"/>
              <a:t>Mesmo material de insumo pode-se haver a relação em que x&gt;=y ou y&gt;=x. </a:t>
            </a:r>
            <a:endParaRPr lang="pt-BR" dirty="0"/>
          </a:p>
          <a:p>
            <a:r>
              <a:rPr lang="pt-BR" dirty="0" smtClean="0"/>
              <a:t>Então, mantendo a coerência lógica é esperado que a relação cognitiva da variação </a:t>
            </a:r>
          </a:p>
          <a:p>
            <a:r>
              <a:rPr lang="pt-BR" dirty="0" smtClean="0"/>
              <a:t>Esperada siga o comportamento descrito na equação abaixo:</a:t>
            </a:r>
          </a:p>
          <a:p>
            <a:endParaRPr lang="pt-BR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868144" y="2913271"/>
                <a:ext cx="1065420" cy="98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13271"/>
                <a:ext cx="1065420" cy="984757"/>
              </a:xfrm>
              <a:prstGeom prst="rect">
                <a:avLst/>
              </a:prstGeom>
              <a:blipFill rotWithShape="1">
                <a:blip r:embed="rId2"/>
                <a:stretch>
                  <a:fillRect t="-3106" b="-6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7124735" y="30149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0</a:t>
            </a:r>
            <a:endParaRPr lang="pt-BR" sz="4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3568" y="3107249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do Desvio da Variabilidade</a:t>
            </a:r>
            <a:endParaRPr lang="pt-BR" sz="2800" dirty="0"/>
          </a:p>
        </p:txBody>
      </p:sp>
      <p:cxnSp>
        <p:nvCxnSpPr>
          <p:cNvPr id="10" name="Conector reto 9"/>
          <p:cNvCxnSpPr/>
          <p:nvPr/>
        </p:nvCxnSpPr>
        <p:spPr>
          <a:xfrm flipH="1">
            <a:off x="5753016" y="2780928"/>
            <a:ext cx="625120" cy="11464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6378136" y="2810309"/>
            <a:ext cx="555428" cy="1117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914226" y="27286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781463" y="363046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912532" y="2411596"/>
            <a:ext cx="197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   -   1           =     0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/>
          <p:cNvSpPr/>
          <p:nvPr/>
        </p:nvSpPr>
        <p:spPr>
          <a:xfrm>
            <a:off x="6329477" y="2882701"/>
            <a:ext cx="906819" cy="111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5374049" y="2925151"/>
            <a:ext cx="832363" cy="1058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4477" y="3912642"/>
            <a:ext cx="104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80440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Como toda variação possui um componente modular que reintegra sua concepção,</a:t>
            </a:r>
          </a:p>
          <a:p>
            <a:r>
              <a:rPr lang="pt-BR" dirty="0" smtClean="0"/>
              <a:t>Sempre o primeiro elemento do Desvio da Variabilidade assumirá o valor cujo </a:t>
            </a:r>
          </a:p>
          <a:p>
            <a:r>
              <a:rPr lang="pt-BR" dirty="0" smtClean="0"/>
              <a:t>Comportamento define o elemento mais expressivo dentro da carteira de materiais </a:t>
            </a:r>
          </a:p>
          <a:p>
            <a:r>
              <a:rPr lang="pt-BR" dirty="0" smtClean="0"/>
              <a:t>De insumo que está sendo avaliada.</a:t>
            </a:r>
          </a:p>
          <a:p>
            <a:endParaRPr lang="pt-BR" dirty="0" smtClean="0"/>
          </a:p>
          <a:p>
            <a:endParaRPr lang="pt-BR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339847" y="3057641"/>
                <a:ext cx="1864421" cy="649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𝑀𝑎𝑖𝑜𝑟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𝑀𝑒𝑛𝑜𝑟</m:t>
                        </m:r>
                      </m:den>
                    </m:f>
                  </m:oMath>
                </a14:m>
                <a:r>
                  <a:rPr lang="pt-BR" sz="24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𝑀𝑒𝑛𝑜𝑟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𝑀𝑎𝑖𝑜𝑟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847" y="3057641"/>
                <a:ext cx="1864421" cy="649345"/>
              </a:xfrm>
              <a:prstGeom prst="rect">
                <a:avLst/>
              </a:prstGeom>
              <a:blipFill rotWithShape="1"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7284956" y="30149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0</a:t>
            </a:r>
            <a:endParaRPr lang="pt-BR" sz="4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4477" y="3057641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do Desvio da Variabilidade</a:t>
            </a:r>
            <a:endParaRPr lang="pt-BR" sz="2800" dirty="0"/>
          </a:p>
        </p:txBody>
      </p:sp>
      <p:cxnSp>
        <p:nvCxnSpPr>
          <p:cNvPr id="10" name="Conector reto 9"/>
          <p:cNvCxnSpPr/>
          <p:nvPr/>
        </p:nvCxnSpPr>
        <p:spPr>
          <a:xfrm flipH="1">
            <a:off x="5394648" y="2836684"/>
            <a:ext cx="625120" cy="11464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6378136" y="2810309"/>
            <a:ext cx="555428" cy="1117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427984" y="26883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696236" y="38786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728400" y="2461537"/>
            <a:ext cx="232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   -        1           =     0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191380" y="3895690"/>
            <a:ext cx="6449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                                                  x                y             k        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       2013        2014       2015</a:t>
            </a:r>
          </a:p>
          <a:p>
            <a:r>
              <a:rPr lang="pt-BR" dirty="0" smtClean="0"/>
              <a:t>Tênis(unidades)                                      12             24            ?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728400" y="5545725"/>
                <a:ext cx="1438214" cy="971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00" y="5545725"/>
                <a:ext cx="1438214" cy="971613"/>
              </a:xfrm>
              <a:prstGeom prst="rect">
                <a:avLst/>
              </a:prstGeom>
              <a:blipFill rotWithShape="1">
                <a:blip r:embed="rId3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aixaDeTexto 24"/>
          <p:cNvSpPr txBox="1"/>
          <p:nvPr/>
        </p:nvSpPr>
        <p:spPr>
          <a:xfrm>
            <a:off x="6984991" y="564737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</a:t>
            </a:r>
            <a:r>
              <a:rPr lang="pt-BR" sz="3600" dirty="0" smtClean="0"/>
              <a:t>1,5</a:t>
            </a:r>
            <a:endParaRPr lang="pt-BR" sz="36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43824" y="5739703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do Desvio da Variabilidade</a:t>
            </a:r>
            <a:endParaRPr lang="pt-BR" sz="28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88024" y="536105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/>
          <p:cNvSpPr/>
          <p:nvPr/>
        </p:nvSpPr>
        <p:spPr>
          <a:xfrm>
            <a:off x="6329477" y="2882701"/>
            <a:ext cx="906819" cy="1117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5374049" y="2925151"/>
            <a:ext cx="832363" cy="1058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4477" y="3912642"/>
            <a:ext cx="104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73706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caso de registros que possuam informações que estabeleçam conflitos de divisão por zero a substituição do dado conflitante fará com que seja atribuído uma reserva de valor de uma unidade para que a equação continue satisfeita. </a:t>
            </a:r>
          </a:p>
          <a:p>
            <a:endParaRPr lang="pt-BR" dirty="0" smtClean="0"/>
          </a:p>
          <a:p>
            <a:endParaRPr lang="pt-BR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5339847" y="3057641"/>
                <a:ext cx="1864421" cy="649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𝑀𝑎𝑖𝑜𝑟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𝑀𝑒𝑛𝑜𝑟</m:t>
                        </m:r>
                      </m:den>
                    </m:f>
                  </m:oMath>
                </a14:m>
                <a:r>
                  <a:rPr lang="pt-BR" sz="24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/>
                          </a:rPr>
                          <m:t>𝑀𝑒𝑛𝑜𝑟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𝑀𝑎𝑖𝑜𝑟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847" y="3057641"/>
                <a:ext cx="1864421" cy="649345"/>
              </a:xfrm>
              <a:prstGeom prst="rect">
                <a:avLst/>
              </a:prstGeom>
              <a:blipFill rotWithShape="1"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7284956" y="30149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= 0</a:t>
            </a:r>
            <a:endParaRPr lang="pt-BR" sz="4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4477" y="3057641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do Desvio da Variabilidade</a:t>
            </a:r>
            <a:endParaRPr lang="pt-BR" sz="2800" dirty="0"/>
          </a:p>
        </p:txBody>
      </p:sp>
      <p:cxnSp>
        <p:nvCxnSpPr>
          <p:cNvPr id="10" name="Conector reto 9"/>
          <p:cNvCxnSpPr/>
          <p:nvPr/>
        </p:nvCxnSpPr>
        <p:spPr>
          <a:xfrm flipH="1">
            <a:off x="5394648" y="2836684"/>
            <a:ext cx="625120" cy="11464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6378136" y="2810309"/>
            <a:ext cx="555428" cy="1117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427984" y="26883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696236" y="38786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728400" y="2461537"/>
            <a:ext cx="232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   -        1           =     0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191380" y="3895690"/>
            <a:ext cx="6449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                                                                 x                y             k         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       2013        2014       2015</a:t>
            </a:r>
          </a:p>
          <a:p>
            <a:r>
              <a:rPr lang="pt-BR" dirty="0" smtClean="0"/>
              <a:t>Bota                                                        0               25            ?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/>
              <p:cNvSpPr txBox="1"/>
              <p:nvPr/>
            </p:nvSpPr>
            <p:spPr>
              <a:xfrm>
                <a:off x="5728400" y="5545725"/>
                <a:ext cx="1438214" cy="971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00" y="5545725"/>
                <a:ext cx="1438214" cy="971613"/>
              </a:xfrm>
              <a:prstGeom prst="rect">
                <a:avLst/>
              </a:prstGeom>
              <a:blipFill rotWithShape="1">
                <a:blip r:embed="rId3"/>
                <a:stretch>
                  <a:fillRect b="-138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aixaDeTexto 24"/>
          <p:cNvSpPr txBox="1"/>
          <p:nvPr/>
        </p:nvSpPr>
        <p:spPr>
          <a:xfrm>
            <a:off x="7236296" y="584221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= 24,96</a:t>
            </a:r>
            <a:endParaRPr lang="pt-BR" sz="20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43824" y="5739703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Limite do Desvio da Variabilidade</a:t>
            </a:r>
            <a:endParaRPr lang="pt-BR" sz="28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88024" y="536105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Tende a 1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Construção do Modelo Estatístico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98" y="1171364"/>
            <a:ext cx="84391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Para que a previsão seja consistente é preciso desenvolver uma métrica em que o olhar</a:t>
            </a:r>
          </a:p>
          <a:p>
            <a:r>
              <a:rPr lang="pt-BR" dirty="0" smtClean="0"/>
              <a:t>Atento do administrador possa ser sensível ao avanço da organização no mercado em</a:t>
            </a:r>
          </a:p>
          <a:p>
            <a:r>
              <a:rPr lang="pt-BR" dirty="0" smtClean="0"/>
              <a:t>Que a empresa possa se guiar por um percentual que traduza a evolução de sua carteira</a:t>
            </a:r>
          </a:p>
          <a:p>
            <a:r>
              <a:rPr lang="pt-BR" dirty="0" smtClean="0"/>
              <a:t>De materiais de insumo.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191380" y="2434588"/>
            <a:ext cx="501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Desvio da Variabilidade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3942421" y="2203819"/>
                <a:ext cx="1552733" cy="98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4000" dirty="0" smtClean="0"/>
                  <a:t>=k</a:t>
                </a:r>
                <a:endParaRPr lang="pt-BR" sz="4000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421" y="2203819"/>
                <a:ext cx="1552733" cy="984757"/>
              </a:xfrm>
              <a:prstGeom prst="rect">
                <a:avLst/>
              </a:prstGeom>
              <a:blipFill rotWithShape="1">
                <a:blip r:embed="rId2"/>
                <a:stretch>
                  <a:fillRect t="-3106" r="-12992" b="-6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1100292" y="3825351"/>
                <a:ext cx="2458173" cy="1121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4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𝑥𝑦</m:t>
                        </m:r>
                      </m:den>
                    </m:f>
                  </m:oMath>
                </a14:m>
                <a:r>
                  <a:rPr lang="pt-BR" sz="40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4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pt-BR" sz="4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𝑥𝑦</m:t>
                        </m:r>
                      </m:den>
                    </m:f>
                  </m:oMath>
                </a14:m>
                <a:r>
                  <a:rPr lang="pt-BR" sz="4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/>
                          </a:rPr>
                          <m:t>𝑥𝑦𝑘</m:t>
                        </m:r>
                      </m:num>
                      <m:den>
                        <m:r>
                          <a:rPr lang="pt-BR" sz="4000" b="0" i="1" smtClean="0">
                            <a:latin typeface="Cambria Math"/>
                          </a:rPr>
                          <m:t>𝑥𝑦</m:t>
                        </m:r>
                      </m:den>
                    </m:f>
                  </m:oMath>
                </a14:m>
                <a:endParaRPr lang="pt-BR" sz="4000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292" y="3825351"/>
                <a:ext cx="2458173" cy="1121333"/>
              </a:xfrm>
              <a:prstGeom prst="rect">
                <a:avLst/>
              </a:prstGeom>
              <a:blipFill rotWithShape="1">
                <a:blip r:embed="rId3"/>
                <a:stretch>
                  <a:fillRect b="-60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ixaDeTexto 22"/>
          <p:cNvSpPr txBox="1"/>
          <p:nvPr/>
        </p:nvSpPr>
        <p:spPr>
          <a:xfrm>
            <a:off x="-17957" y="3188576"/>
            <a:ext cx="843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Derivando a fórmula para uma estrutura mais conhecida é possível chegar à relação: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/>
              <p:cNvSpPr txBox="1"/>
              <p:nvPr/>
            </p:nvSpPr>
            <p:spPr>
              <a:xfrm>
                <a:off x="395324" y="5589240"/>
                <a:ext cx="38681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sz="400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𝑘𝑦𝑥</m:t>
                    </m:r>
                    <m:r>
                      <a:rPr lang="pt-BR" sz="40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t-BR" sz="4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pt-BR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4000" dirty="0" smtClean="0"/>
                  <a:t>=0</a:t>
                </a:r>
                <a:endParaRPr lang="pt-BR" sz="4000" dirty="0"/>
              </a:p>
            </p:txBody>
          </p:sp>
        </mc:Choice>
        <mc:Fallback xmlns=""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24" y="5589240"/>
                <a:ext cx="3868110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4655" r="-4574" b="-370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ixaDeTexto 27"/>
          <p:cNvSpPr txBox="1"/>
          <p:nvPr/>
        </p:nvSpPr>
        <p:spPr>
          <a:xfrm>
            <a:off x="4427984" y="3584145"/>
            <a:ext cx="37949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Deseja-se saber a previsão para o ano seguinte (k), sendo os dados de 2013 e 2014 conhecidos então para ajustar o modelo é necessário incluir ao parâmetro avaliado K uma tendência de mercado que é mais lúcido na observação gerencial da carteira de materiais de insumo. Mas para esta parametrização é preciso vincular uma informação adicional de uma estrutura de suporte que condicione a decisão.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228184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FD2CD74-4493-420F-A17F-9F5413F583EB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8BE95634-8C9B-49BA-9221-17DCCAACFBE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20ED3F9-A94B-4BA7-986B-164B8E971255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B9C5BD67-2796-458B-B5F6-E0B36BA65A27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43243156-998D-4485-8025-A0B3122AAD35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114AD658-538E-4639-A9B0-7A8BEF1988BA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81E0F82A-DC09-40C2-A2B9-271263444D50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FE126F3B-D778-4201-B902-ED347E708BD2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FB319DC7-C10B-4655-A94C-7AD3A77BC853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4886C7C5-B6B4-489B-A8FF-F7D2B4571F5F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7A516DFA-2B32-4D7D-AF57-E6FB97AAD01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766813A-292B-4F1A-B014-695F165E584B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2F4834FC-E0B7-433A-B716-AC3B94777048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0DF465CB-66CB-4482-A1D8-BC18DE4CB521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DE4CB34F-F620-45DE-B94A-009D5F90BFBA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A37DF13D-ED47-46FA-84BE-10D866201047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43D416A0-EFB4-45F8-AECC-78AAF6CEA649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75BBD6B-0A2B-441E-9D67-E9C6808C2A2F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9509B186-1FA9-4B3D-9F12-BC1790C5A48F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DF8559DF-0A5F-4E1D-8491-8C47DB4E3DF2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53EBA5D7-301A-44F4-BEBA-9213C46DBB93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F7F0ECCB-9B0B-42AB-8F73-35681A7165F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271A17C-9568-412A-B9A9-5401EB2E2190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B260F587-8E65-43C5-830B-7141A975D2DA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DDB36CA8-1A67-462F-94B0-07CED768ACD4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3F89EA33-6883-43CC-86D6-250651845058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A8B607CA-54B7-475C-A0AB-CB48BCE2C9D8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69D46BCF-157F-49AB-A10F-3F7CE08165AB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6F4F2697-A2F3-496F-9DAC-0A155D0B88D9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87E42794-6ECB-4441-AA64-0592B55D68A0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F5161D8D-457A-4ACE-ACA8-0D0956594348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3C677A2B-E027-42BF-A32B-8F3D9244D6A3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59754F82-B773-4201-82AB-75FABA198884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695A92C-7399-4D77-B587-D50BD2EE0A0A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3D40F9FF-114F-4E83-A16D-75F9BA0099D3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2C3180A9-0FC5-4F18-90DA-31FF8612C5C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19FD36B-165C-4543-AD00-CDFA911DBE6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EF1D110-8212-4312-8A10-766D8A690CA2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A0986E16-8E86-47E7-AAE1-1632830827D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A9BF486-B9EA-469C-A95D-7C1C9E0CC406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84017E7-8753-4E9E-A1FE-D1008FD67EA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</TotalTime>
  <Words>2001</Words>
  <Application>Microsoft Office PowerPoint</Application>
  <PresentationFormat>Apresentação na tela (4:3)</PresentationFormat>
  <Paragraphs>223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Adjacência</vt:lpstr>
      <vt:lpstr>Metodologia de Construção do Modelo Estatístico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Construção do Modelo Estatístico</dc:title>
  <dc:creator>Max Diniz Cruzeiro</dc:creator>
  <cp:lastModifiedBy>Max Diniz Cruzeiro</cp:lastModifiedBy>
  <cp:revision>55</cp:revision>
  <dcterms:created xsi:type="dcterms:W3CDTF">2015-01-07T10:32:48Z</dcterms:created>
  <dcterms:modified xsi:type="dcterms:W3CDTF">2015-01-07T20:48:24Z</dcterms:modified>
</cp:coreProperties>
</file>