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F89E2DA-E280-44D7-8734-54404F964257}" type="datetimeFigureOut">
              <a:rPr lang="pt-BR" smtClean="0"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45B6168-DF76-4F56-8A23-8FB023DEED8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jpeg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jpeg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ágono 4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4090007" cy="136879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 Multilinearidade sobre a tomada de Decisão</a:t>
            </a:r>
            <a:endParaRPr lang="pt-BR" sz="2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180014" cy="2438399"/>
          </a:xfrm>
        </p:spPr>
        <p:txBody>
          <a:bodyPr anchor="ctr"/>
          <a:lstStyle/>
          <a:p>
            <a:r>
              <a:rPr lang="pt-BR" dirty="0" smtClean="0"/>
              <a:t>Pensamento Complexo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631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2708920"/>
            <a:ext cx="7680960" cy="3964414"/>
          </a:xfrm>
        </p:spPr>
        <p:txBody>
          <a:bodyPr>
            <a:normAutofit/>
          </a:bodyPr>
          <a:lstStyle/>
          <a:p>
            <a:r>
              <a:rPr lang="pt-BR" dirty="0" smtClean="0"/>
              <a:t>“Nunca vi uma manga com aquelas características. Mexeu até com a minha imaginação.”</a:t>
            </a:r>
          </a:p>
          <a:p>
            <a:r>
              <a:rPr lang="pt-BR" dirty="0" smtClean="0"/>
              <a:t>MARQUE CERTO OU ERRADO PARA AS SENTENÇAS:</a:t>
            </a:r>
          </a:p>
          <a:p>
            <a:pPr marL="342900" indent="-342900">
              <a:buAutoNum type="arabicParenBoth"/>
            </a:pPr>
            <a:r>
              <a:rPr lang="pt-BR" dirty="0" smtClean="0"/>
              <a:t>Pode-se concluir no texto que o autor estava referindo-se a uma fruta.</a:t>
            </a:r>
          </a:p>
          <a:p>
            <a:pPr marL="342900" indent="-342900">
              <a:buAutoNum type="arabicParenBoth"/>
            </a:pPr>
            <a:r>
              <a:rPr lang="pt-BR" dirty="0" smtClean="0"/>
              <a:t>Se o personagem fosse cego estaria impossibilitado de ver as características da “manga’ ao qual se referiu.</a:t>
            </a:r>
          </a:p>
          <a:p>
            <a:pPr marL="342900" indent="-342900">
              <a:buAutoNum type="arabicParenBoth"/>
            </a:pPr>
            <a:r>
              <a:rPr lang="pt-BR" dirty="0" smtClean="0"/>
              <a:t>Manga é um objeto concreto no texto, algo em que o personagem pode sentir com as mãos.</a:t>
            </a:r>
          </a:p>
          <a:p>
            <a:pPr marL="342900" indent="-342900">
              <a:buAutoNum type="arabicParenBoth"/>
            </a:pPr>
            <a:r>
              <a:rPr lang="pt-BR" dirty="0" smtClean="0"/>
              <a:t>O sentido vago do texto não permite ao leitor identificar de qual assunto ele está falando uma vez que as referências não </a:t>
            </a:r>
            <a:r>
              <a:rPr lang="pt-BR" smtClean="0"/>
              <a:t>dão </a:t>
            </a:r>
            <a:r>
              <a:rPr lang="pt-BR" smtClean="0"/>
              <a:t>pistas </a:t>
            </a:r>
            <a:r>
              <a:rPr lang="pt-BR" dirty="0" smtClean="0"/>
              <a:t>sobre o contexto </a:t>
            </a:r>
            <a:endParaRPr lang="pt-BR" dirty="0"/>
          </a:p>
        </p:txBody>
      </p:sp>
      <p:sp>
        <p:nvSpPr>
          <p:cNvPr id="4" name="Pentágono 3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1700808"/>
            <a:ext cx="756084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Condicionamento linear do pensamento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0645907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2708920"/>
            <a:ext cx="7680960" cy="3478520"/>
          </a:xfrm>
        </p:spPr>
        <p:txBody>
          <a:bodyPr/>
          <a:lstStyle/>
          <a:p>
            <a:r>
              <a:rPr lang="pt-BR" dirty="0" smtClean="0"/>
              <a:t>Se chove o pasto fica verde. Sabe-se que vacas bem nutridas produzem bastante leite. Hoje choveu e as vacas comeram pasto. Então posso concluir que:</a:t>
            </a:r>
          </a:p>
          <a:p>
            <a:r>
              <a:rPr lang="pt-BR" dirty="0" smtClean="0"/>
              <a:t>A – a produção de leite diminuiu</a:t>
            </a:r>
          </a:p>
          <a:p>
            <a:r>
              <a:rPr lang="pt-BR" dirty="0" smtClean="0"/>
              <a:t>B – a produção de leite permaneceu a mesma</a:t>
            </a:r>
          </a:p>
          <a:p>
            <a:r>
              <a:rPr lang="pt-BR" dirty="0" smtClean="0"/>
              <a:t>C – a produção de leite aumentou</a:t>
            </a:r>
          </a:p>
          <a:p>
            <a:r>
              <a:rPr lang="pt-BR" dirty="0" smtClean="0"/>
              <a:t>D – não teve produção de leite</a:t>
            </a:r>
          </a:p>
          <a:p>
            <a:r>
              <a:rPr lang="pt-BR" dirty="0" smtClean="0"/>
              <a:t>E – Não é possível avaliar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Pentágono 3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1700808"/>
            <a:ext cx="756084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Multilinearidade do pensamento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5336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2708920"/>
            <a:ext cx="7680960" cy="3964414"/>
          </a:xfrm>
        </p:spPr>
        <p:txBody>
          <a:bodyPr/>
          <a:lstStyle/>
          <a:p>
            <a:r>
              <a:rPr lang="pt-BR" dirty="0" smtClean="0"/>
              <a:t>Situações-problemas:</a:t>
            </a:r>
          </a:p>
          <a:p>
            <a:r>
              <a:rPr lang="pt-BR" dirty="0" smtClean="0"/>
              <a:t>[A] José, um agricultor, adubou a terra, irrigou a plantação, corrigiu o solo e plantou na época certa, mas a produção não foi satisfatória;</a:t>
            </a:r>
          </a:p>
          <a:p>
            <a:r>
              <a:rPr lang="pt-BR" dirty="0" smtClean="0"/>
              <a:t>[B] Resolva a raiz quadrada de 37 com 10 casas decimais sem utilizar calculadora.</a:t>
            </a:r>
          </a:p>
          <a:p>
            <a:r>
              <a:rPr lang="pt-BR" dirty="0" smtClean="0"/>
              <a:t>- Método da interpolação</a:t>
            </a:r>
          </a:p>
          <a:p>
            <a:r>
              <a:rPr lang="pt-BR" dirty="0" smtClean="0"/>
              <a:t>- Método da adição e subtração</a:t>
            </a:r>
          </a:p>
          <a:p>
            <a:r>
              <a:rPr lang="pt-BR" dirty="0" smtClean="0"/>
              <a:t>- Método de fracionamentos</a:t>
            </a:r>
          </a:p>
          <a:p>
            <a:r>
              <a:rPr lang="pt-BR" dirty="0" smtClean="0"/>
              <a:t>[C] Benedita, uma senhora de 65, tem uma alimentação saudável, porém seu corpo apresenta um quadro de anemia. O que está acontecendo com ela?</a:t>
            </a:r>
            <a:endParaRPr lang="pt-BR" dirty="0"/>
          </a:p>
        </p:txBody>
      </p:sp>
      <p:sp>
        <p:nvSpPr>
          <p:cNvPr id="4" name="Pentágono 3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1700808"/>
            <a:ext cx="756084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Aplicações da Multilinearidade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725838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1700808"/>
            <a:ext cx="756084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Correlacionando signos</a:t>
            </a:r>
            <a:endParaRPr lang="pt-BR" sz="2800" b="1" dirty="0"/>
          </a:p>
        </p:txBody>
      </p:sp>
      <p:pic>
        <p:nvPicPr>
          <p:cNvPr id="1026" name="Picture 2" descr="C:\Users\Max Diniz Cruzeiro\AppData\Local\Microsoft\Windows\Temporary Internet Files\Content.IE5\MEMLUYTW\MC900433912[1]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1" y="2708920"/>
            <a:ext cx="1161816" cy="116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10645"/>
            <a:ext cx="1094337" cy="6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50" y="2708920"/>
            <a:ext cx="1581266" cy="112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x Diniz Cruzeiro\AppData\Local\Microsoft\Windows\Temporary Internet Files\Content.IE5\2CRM3U5T\MC90043484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323" y="3278969"/>
            <a:ext cx="1275258" cy="127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x Diniz Cruzeiro\AppData\Local\Microsoft\Windows\Temporary Internet Files\Content.IE5\MEMLUYTW\MC9000900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03" y="4906399"/>
            <a:ext cx="1033666" cy="102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ax Diniz Cruzeiro\AppData\Local\Microsoft\Windows\Temporary Internet Files\Content.IE5\6333QV86\MC90035135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779" y="2567086"/>
            <a:ext cx="1034417" cy="90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x Diniz Cruzeiro\AppData\Local\Microsoft\Windows\Temporary Internet Files\Content.IE5\L32NDCNO\MC90020562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7" y="5935670"/>
            <a:ext cx="1012445" cy="8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ax Diniz Cruzeiro\AppData\Local\Microsoft\Windows\Temporary Internet Files\Content.IE5\L32NDCNO\MC90023205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96" y="3237847"/>
            <a:ext cx="1169813" cy="11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ax Diniz Cruzeiro\AppData\Local\Microsoft\Windows\Temporary Internet Files\Content.IE5\2CRM3U5T\MC90028197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33" y="4177592"/>
            <a:ext cx="901700" cy="75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ax Diniz Cruzeiro\AppData\Local\Microsoft\Windows\Temporary Internet Files\Content.IE5\2CRM3U5T\MC90029065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21" y="3916598"/>
            <a:ext cx="1341932" cy="11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Max Diniz Cruzeiro\AppData\Local\Microsoft\Windows\Temporary Internet Files\Content.IE5\MEMLUYTW\MC900432665[1]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76" y="5841770"/>
            <a:ext cx="1035057" cy="103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Max Diniz Cruzeiro\AppData\Local\Microsoft\Windows\Temporary Internet Files\Content.IE5\L32NDCNO\MC900371386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5240338"/>
            <a:ext cx="1819275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ax Diniz Cruzeiro\AppData\Local\Microsoft\Windows\Temporary Internet Files\Content.IE5\2CRM3U5T\MC900359561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3" y="4933950"/>
            <a:ext cx="1719262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ax Diniz Cruzeiro\AppData\Local\Microsoft\Windows\Temporary Internet Files\Content.IE5\MEMLUYTW\MC900197880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52575"/>
            <a:ext cx="1645453" cy="156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ax Diniz Cruzeiro\AppData\Local\Microsoft\Windows\Temporary Internet Files\Content.IE5\MEMLUYTW\MC900285738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82" y="4731154"/>
            <a:ext cx="1313714" cy="137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4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-1" y="0"/>
            <a:ext cx="9144001" cy="1412776"/>
          </a:xfrm>
          <a:prstGeom prst="homePlate">
            <a:avLst/>
          </a:prstGeom>
          <a:gradFill flip="none" rotWithShape="1">
            <a:gsLst>
              <a:gs pos="78000">
                <a:schemeClr val="bg1"/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4016"/>
            <a:ext cx="1405929" cy="112474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771800" y="33265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www.oortbook.com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5536" y="1700808"/>
            <a:ext cx="756084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O problema da fazenda</a:t>
            </a:r>
            <a:endParaRPr lang="pt-BR" sz="2800" b="1" dirty="0"/>
          </a:p>
        </p:txBody>
      </p:sp>
      <p:pic>
        <p:nvPicPr>
          <p:cNvPr id="1026" name="Picture 2" descr="C:\Users\Max Diniz Cruzeiro\AppData\Local\Microsoft\Windows\Temporary Internet Files\Content.IE5\MEMLUYTW\MC900433912[1]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21" y="2708920"/>
            <a:ext cx="1161816" cy="116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10645"/>
            <a:ext cx="1094337" cy="6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149627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50" y="2708920"/>
            <a:ext cx="1581266" cy="112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x Diniz Cruzeiro\AppData\Local\Microsoft\Windows\Temporary Internet Files\Content.IE5\2CRM3U5T\MC900434847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323" y="3278969"/>
            <a:ext cx="1275258" cy="127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ax Diniz Cruzeiro\AppData\Local\Microsoft\Windows\Temporary Internet Files\Content.IE5\MEMLUYTW\MC9000900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03" y="4906399"/>
            <a:ext cx="1033666" cy="102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ax Diniz Cruzeiro\AppData\Local\Microsoft\Windows\Temporary Internet Files\Content.IE5\6333QV86\MC90035135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779" y="2567086"/>
            <a:ext cx="1034417" cy="90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ax Diniz Cruzeiro\AppData\Local\Microsoft\Windows\Temporary Internet Files\Content.IE5\L32NDCNO\MC90020562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57" y="5935670"/>
            <a:ext cx="1012445" cy="86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Max Diniz Cruzeiro\AppData\Local\Microsoft\Windows\Temporary Internet Files\Content.IE5\L32NDCNO\MC90023205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96" y="3237847"/>
            <a:ext cx="1169813" cy="118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ax Diniz Cruzeiro\AppData\Local\Microsoft\Windows\Temporary Internet Files\Content.IE5\2CRM3U5T\MC90028197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733" y="4177592"/>
            <a:ext cx="901700" cy="75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Max Diniz Cruzeiro\AppData\Local\Microsoft\Windows\Temporary Internet Files\Content.IE5\2CRM3U5T\MC90029065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21" y="3916598"/>
            <a:ext cx="1341932" cy="115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Max Diniz Cruzeiro\AppData\Local\Microsoft\Windows\Temporary Internet Files\Content.IE5\MEMLUYTW\MC900432665[1]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676" y="5841770"/>
            <a:ext cx="1035057" cy="103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Max Diniz Cruzeiro\AppData\Local\Microsoft\Windows\Temporary Internet Files\Content.IE5\L32NDCNO\MC900371386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5240338"/>
            <a:ext cx="1819275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ax Diniz Cruzeiro\AppData\Local\Microsoft\Windows\Temporary Internet Files\Content.IE5\2CRM3U5T\MC900359561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563" y="4933950"/>
            <a:ext cx="1719262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ax Diniz Cruzeiro\AppData\Local\Microsoft\Windows\Temporary Internet Files\Content.IE5\MEMLUYTW\MC900197880[1].wmf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52575"/>
            <a:ext cx="1645453" cy="156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ax Diniz Cruzeiro\AppData\Local\Microsoft\Windows\Temporary Internet Files\Content.IE5\MEMLUYTW\MC900285738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82" y="4731154"/>
            <a:ext cx="1313714" cy="137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859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r>
              <a:rPr lang="pt-BR" sz="4000" dirty="0" smtClean="0"/>
              <a:t>FIM!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983760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LenderBook®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81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154</TotalTime>
  <Words>312</Words>
  <Application>Microsoft Office PowerPoint</Application>
  <PresentationFormat>Apresentação na tela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Mylar</vt:lpstr>
      <vt:lpstr>Pensamento Complexo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Pensamento Complexo</dc:title>
  <dc:creator>Max Diniz Cruzeiro</dc:creator>
  <cp:lastModifiedBy>Max Diniz Cruzeiro</cp:lastModifiedBy>
  <cp:revision>17</cp:revision>
  <dcterms:created xsi:type="dcterms:W3CDTF">2014-03-21T11:03:58Z</dcterms:created>
  <dcterms:modified xsi:type="dcterms:W3CDTF">2014-03-21T19:12:13Z</dcterms:modified>
</cp:coreProperties>
</file>