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2" r:id="rId67"/>
    <p:sldId id="321"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106595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251333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4478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58873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9593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2478454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2923312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409788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216871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E66DCCEF-83B0-46C9-B434-F2DA9E902149}" type="datetimeFigureOut">
              <a:rPr lang="pt-BR" smtClean="0"/>
              <a:t>16/06/2019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418060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66DCCEF-83B0-46C9-B434-F2DA9E902149}" type="datetimeFigureOut">
              <a:rPr lang="pt-BR" smtClean="0"/>
              <a:t>16/06/2019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414419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66DCCEF-83B0-46C9-B434-F2DA9E902149}" type="datetimeFigureOut">
              <a:rPr lang="pt-BR" smtClean="0"/>
              <a:t>16/06/2019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2283827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E66DCCEF-83B0-46C9-B434-F2DA9E902149}" type="datetimeFigureOut">
              <a:rPr lang="pt-BR" smtClean="0"/>
              <a:t>16/06/2019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405242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DCCEF-83B0-46C9-B434-F2DA9E902149}" type="datetimeFigureOut">
              <a:rPr lang="pt-BR" smtClean="0"/>
              <a:t>16/06/2019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1405231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66DCCEF-83B0-46C9-B434-F2DA9E902149}" type="datetimeFigureOut">
              <a:rPr lang="pt-BR" smtClean="0"/>
              <a:t>16/06/2019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106535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E66DCCEF-83B0-46C9-B434-F2DA9E902149}" type="datetimeFigureOut">
              <a:rPr lang="pt-BR" smtClean="0"/>
              <a:t>16/06/2019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DC995A5D-2C91-49C0-9DA5-1B8E2C3A0CF4}" type="slidenum">
              <a:rPr lang="pt-BR" smtClean="0"/>
              <a:t>‹nº›</a:t>
            </a:fld>
            <a:endParaRPr lang="pt-BR"/>
          </a:p>
        </p:txBody>
      </p:sp>
    </p:spTree>
    <p:extLst>
      <p:ext uri="{BB962C8B-B14F-4D97-AF65-F5344CB8AC3E}">
        <p14:creationId xmlns:p14="http://schemas.microsoft.com/office/powerpoint/2010/main" val="271825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6DCCEF-83B0-46C9-B434-F2DA9E902149}" type="datetimeFigureOut">
              <a:rPr lang="pt-BR" smtClean="0"/>
              <a:t>16/06/2019</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995A5D-2C91-49C0-9DA5-1B8E2C3A0CF4}" type="slidenum">
              <a:rPr lang="pt-BR" smtClean="0"/>
              <a:t>‹nº›</a:t>
            </a:fld>
            <a:endParaRPr lang="pt-BR"/>
          </a:p>
        </p:txBody>
      </p:sp>
    </p:spTree>
    <p:extLst>
      <p:ext uri="{BB962C8B-B14F-4D97-AF65-F5344CB8AC3E}">
        <p14:creationId xmlns:p14="http://schemas.microsoft.com/office/powerpoint/2010/main" val="3269623127"/>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Direitos Humanos</a:t>
            </a:r>
            <a:endParaRPr lang="pt-BR" dirty="0"/>
          </a:p>
        </p:txBody>
      </p:sp>
      <p:sp>
        <p:nvSpPr>
          <p:cNvPr id="3" name="Subtítulo 2"/>
          <p:cNvSpPr>
            <a:spLocks noGrp="1"/>
          </p:cNvSpPr>
          <p:nvPr>
            <p:ph type="subTitle" idx="1"/>
          </p:nvPr>
        </p:nvSpPr>
        <p:spPr/>
        <p:txBody>
          <a:bodyPr>
            <a:normAutofit lnSpcReduction="10000"/>
          </a:bodyPr>
          <a:lstStyle/>
          <a:p>
            <a:r>
              <a:rPr lang="pt-BR" dirty="0" smtClean="0"/>
              <a:t>QUIZ PARA MEDIR </a:t>
            </a:r>
            <a:r>
              <a:rPr lang="pt-BR" dirty="0" smtClean="0"/>
              <a:t>CONHECIMENTOS</a:t>
            </a:r>
          </a:p>
          <a:p>
            <a:endParaRPr lang="pt-BR" dirty="0"/>
          </a:p>
          <a:p>
            <a:r>
              <a:rPr lang="pt-BR" dirty="0" smtClean="0"/>
              <a:t>Autor: Max Diniz Cruzeiro</a:t>
            </a:r>
            <a:endParaRPr lang="pt-BR" dirty="0"/>
          </a:p>
        </p:txBody>
      </p:sp>
      <p:sp>
        <p:nvSpPr>
          <p:cNvPr id="4" name="CaixaDeTexto 3"/>
          <p:cNvSpPr txBox="1"/>
          <p:nvPr/>
        </p:nvSpPr>
        <p:spPr>
          <a:xfrm>
            <a:off x="9767944" y="6164132"/>
            <a:ext cx="2282997" cy="523220"/>
          </a:xfrm>
          <a:prstGeom prst="rect">
            <a:avLst/>
          </a:prstGeom>
          <a:noFill/>
        </p:spPr>
        <p:txBody>
          <a:bodyPr wrap="none" rtlCol="0">
            <a:spAutoFit/>
          </a:bodyPr>
          <a:lstStyle/>
          <a:p>
            <a:r>
              <a:rPr lang="pt-BR" sz="2800" b="1" dirty="0" smtClean="0">
                <a:solidFill>
                  <a:schemeClr val="accent2"/>
                </a:solidFill>
                <a:latin typeface="Arial" panose="020B0604020202020204" pitchFamily="34" charset="0"/>
                <a:cs typeface="Arial" panose="020B0604020202020204" pitchFamily="34" charset="0"/>
              </a:rPr>
              <a:t>LenderBook</a:t>
            </a:r>
            <a:endParaRPr lang="pt-BR" sz="2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252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a relação que se espera entre pessoas na partilha de um ambiente, no qual todos possam realizar suas vontades, designíos e desejos em harmonia, em que se espera uma tranquilidade no habitat para cada um se especializar em pelo menos uma função dentro de uma sociedade:</a:t>
            </a:r>
          </a:p>
          <a:p>
            <a:pPr marL="0" indent="0">
              <a:buNone/>
            </a:pPr>
            <a:r>
              <a:rPr lang="pt-BR" dirty="0" smtClean="0"/>
              <a:t>A [ ] Guerra;</a:t>
            </a:r>
          </a:p>
          <a:p>
            <a:pPr marL="0" indent="0">
              <a:buNone/>
            </a:pPr>
            <a:r>
              <a:rPr lang="pt-BR" dirty="0" smtClean="0"/>
              <a:t>B [ ] Contrato Social;</a:t>
            </a:r>
          </a:p>
          <a:p>
            <a:pPr marL="0" indent="0">
              <a:buNone/>
            </a:pPr>
            <a:r>
              <a:rPr lang="pt-BR" dirty="0" smtClean="0"/>
              <a:t>C [ ] Tratado entre Estados;</a:t>
            </a:r>
          </a:p>
          <a:p>
            <a:pPr marL="0" indent="0">
              <a:buNone/>
            </a:pPr>
            <a:r>
              <a:rPr lang="pt-BR" dirty="0" smtClean="0"/>
              <a:t>D [ ] Paz;</a:t>
            </a:r>
          </a:p>
          <a:p>
            <a:pPr marL="0" indent="0">
              <a:buNone/>
            </a:pPr>
            <a:r>
              <a:rPr lang="pt-BR" dirty="0" smtClean="0"/>
              <a:t>E [ ] Carta Magna;</a:t>
            </a:r>
            <a:endParaRPr lang="pt-BR" dirty="0"/>
          </a:p>
        </p:txBody>
      </p:sp>
    </p:spTree>
    <p:extLst>
      <p:ext uri="{BB962C8B-B14F-4D97-AF65-F5344CB8AC3E}">
        <p14:creationId xmlns:p14="http://schemas.microsoft.com/office/powerpoint/2010/main" val="32280961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99</a:t>
            </a:r>
            <a:endParaRPr lang="pt-BR" dirty="0"/>
          </a:p>
        </p:txBody>
      </p:sp>
      <p:sp>
        <p:nvSpPr>
          <p:cNvPr id="3" name="Espaço Reservado para Conteúdo 2"/>
          <p:cNvSpPr>
            <a:spLocks noGrp="1"/>
          </p:cNvSpPr>
          <p:nvPr>
            <p:ph idx="1"/>
          </p:nvPr>
        </p:nvSpPr>
        <p:spPr/>
        <p:txBody>
          <a:bodyPr/>
          <a:lstStyle/>
          <a:p>
            <a:pPr marL="0" indent="0">
              <a:buNone/>
            </a:pPr>
            <a:r>
              <a:rPr lang="pt-BR" dirty="0" smtClean="0"/>
              <a:t>A pessoa que está dentro de seu espaço reservado que se permite organizar por ela própria sua vida, ela está no gozo de seu direito à:</a:t>
            </a:r>
          </a:p>
          <a:p>
            <a:pPr marL="0" indent="0">
              <a:buNone/>
            </a:pPr>
            <a:r>
              <a:rPr lang="pt-BR" dirty="0" smtClean="0"/>
              <a:t>A [ ] Vida íntima;</a:t>
            </a:r>
          </a:p>
          <a:p>
            <a:pPr marL="0" indent="0">
              <a:buNone/>
            </a:pPr>
            <a:r>
              <a:rPr lang="pt-BR" dirty="0" smtClean="0"/>
              <a:t>B [ ] Vida pública;</a:t>
            </a:r>
          </a:p>
          <a:p>
            <a:pPr marL="0" indent="0">
              <a:buNone/>
            </a:pPr>
            <a:r>
              <a:rPr lang="pt-BR" dirty="0" smtClean="0"/>
              <a:t>C [ ] Vida privada;</a:t>
            </a:r>
          </a:p>
          <a:p>
            <a:pPr marL="0" indent="0">
              <a:buNone/>
            </a:pPr>
            <a:r>
              <a:rPr lang="pt-BR" dirty="0" smtClean="0"/>
              <a:t>D [ ] Vida coletiva;</a:t>
            </a:r>
          </a:p>
          <a:p>
            <a:pPr marL="0" indent="0">
              <a:buNone/>
            </a:pPr>
            <a:r>
              <a:rPr lang="pt-BR" dirty="0" smtClean="0"/>
              <a:t>E [ ] Vida sagrada;</a:t>
            </a:r>
            <a:endParaRPr lang="pt-BR" dirty="0"/>
          </a:p>
        </p:txBody>
      </p:sp>
    </p:spTree>
    <p:extLst>
      <p:ext uri="{BB962C8B-B14F-4D97-AF65-F5344CB8AC3E}">
        <p14:creationId xmlns:p14="http://schemas.microsoft.com/office/powerpoint/2010/main" val="318054427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100</a:t>
            </a:r>
            <a:endParaRPr lang="pt-BR" dirty="0"/>
          </a:p>
        </p:txBody>
      </p:sp>
      <p:sp>
        <p:nvSpPr>
          <p:cNvPr id="3" name="Espaço Reservado para Conteúdo 2"/>
          <p:cNvSpPr>
            <a:spLocks noGrp="1"/>
          </p:cNvSpPr>
          <p:nvPr>
            <p:ph idx="1"/>
          </p:nvPr>
        </p:nvSpPr>
        <p:spPr/>
        <p:txBody>
          <a:bodyPr/>
          <a:lstStyle/>
          <a:p>
            <a:pPr marL="0" indent="0">
              <a:buNone/>
            </a:pPr>
            <a:r>
              <a:rPr lang="pt-BR" dirty="0" smtClean="0"/>
              <a:t>Se Fulano de tal entrar na casa de </a:t>
            </a:r>
            <a:r>
              <a:rPr lang="pt-BR" dirty="0" err="1" smtClean="0"/>
              <a:t>Ciclana</a:t>
            </a:r>
            <a:r>
              <a:rPr lang="pt-BR" dirty="0" smtClean="0"/>
              <a:t> de tal sem consentimento e abrir a geladeira e tomar um refrigerante e depois sair, pode se dizer que... :</a:t>
            </a:r>
          </a:p>
          <a:p>
            <a:pPr marL="0" indent="0">
              <a:buNone/>
            </a:pPr>
            <a:r>
              <a:rPr lang="pt-BR" dirty="0" smtClean="0"/>
              <a:t>A [ ] Intromissão na vida privada;</a:t>
            </a:r>
          </a:p>
          <a:p>
            <a:pPr marL="0" indent="0">
              <a:buNone/>
            </a:pPr>
            <a:r>
              <a:rPr lang="pt-BR" dirty="0" smtClean="0"/>
              <a:t>B [ ] ação legal porque tinha sede;</a:t>
            </a:r>
          </a:p>
          <a:p>
            <a:pPr marL="0" indent="0">
              <a:buNone/>
            </a:pPr>
            <a:r>
              <a:rPr lang="pt-BR" dirty="0" smtClean="0"/>
              <a:t>C [ ] </a:t>
            </a:r>
            <a:r>
              <a:rPr lang="pt-BR" dirty="0" err="1" smtClean="0"/>
              <a:t>Ciclana</a:t>
            </a:r>
            <a:r>
              <a:rPr lang="pt-BR" dirty="0" smtClean="0"/>
              <a:t> de tal pode pedir um habeas corpus;</a:t>
            </a:r>
          </a:p>
          <a:p>
            <a:pPr marL="0" indent="0">
              <a:buNone/>
            </a:pPr>
            <a:r>
              <a:rPr lang="pt-BR" dirty="0" smtClean="0"/>
              <a:t>D [ ] Fulano de tal gozou do seu direito de ir e vir;</a:t>
            </a:r>
          </a:p>
          <a:p>
            <a:pPr marL="0" indent="0">
              <a:buNone/>
            </a:pPr>
            <a:r>
              <a:rPr lang="pt-BR" dirty="0" smtClean="0"/>
              <a:t>E [ ] Fulano de tal possui direitos garantidos de entrar na residência;</a:t>
            </a:r>
            <a:endParaRPr lang="pt-BR" dirty="0"/>
          </a:p>
        </p:txBody>
      </p:sp>
    </p:spTree>
    <p:extLst>
      <p:ext uri="{BB962C8B-B14F-4D97-AF65-F5344CB8AC3E}">
        <p14:creationId xmlns:p14="http://schemas.microsoft.com/office/powerpoint/2010/main" val="16081106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101</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local de repouso, de descanso, onde o ser humano se acomoda para corresponder as funções laborais no dia seguinte; geralmente regido pelo conceito de família, em que as pessoas que se instalam no local sobrevivem em regime de cooperação e em vínculo de união entre as partes, estamos falando de:</a:t>
            </a:r>
          </a:p>
          <a:p>
            <a:pPr marL="0" indent="0">
              <a:buNone/>
            </a:pPr>
            <a:r>
              <a:rPr lang="pt-BR" dirty="0" smtClean="0"/>
              <a:t>A [ ] Emprego;</a:t>
            </a:r>
          </a:p>
          <a:p>
            <a:pPr marL="0" indent="0">
              <a:buNone/>
            </a:pPr>
            <a:r>
              <a:rPr lang="pt-BR" dirty="0" smtClean="0"/>
              <a:t>B [ ] Clube;</a:t>
            </a:r>
          </a:p>
          <a:p>
            <a:pPr marL="0" indent="0">
              <a:buNone/>
            </a:pPr>
            <a:r>
              <a:rPr lang="pt-BR" dirty="0" smtClean="0"/>
              <a:t>C [ ] Domicílio;</a:t>
            </a:r>
          </a:p>
          <a:p>
            <a:pPr marL="0" indent="0">
              <a:buNone/>
            </a:pPr>
            <a:r>
              <a:rPr lang="pt-BR" dirty="0" smtClean="0"/>
              <a:t>D [ ] Igreja;</a:t>
            </a:r>
          </a:p>
          <a:p>
            <a:pPr marL="0" indent="0">
              <a:buNone/>
            </a:pPr>
            <a:r>
              <a:rPr lang="pt-BR" dirty="0" smtClean="0"/>
              <a:t>E [ ] Discoteca;</a:t>
            </a:r>
            <a:endParaRPr lang="pt-BR" dirty="0"/>
          </a:p>
        </p:txBody>
      </p:sp>
    </p:spTree>
    <p:extLst>
      <p:ext uri="{BB962C8B-B14F-4D97-AF65-F5344CB8AC3E}">
        <p14:creationId xmlns:p14="http://schemas.microsoft.com/office/powerpoint/2010/main" val="42772489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102</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lugar onde existe um tipo de conexão no sentido de comunicação da família com o mundo exterior, que muitas vezes coincide com o domicílio, mas não é necessariamente incidente sobre ele:</a:t>
            </a:r>
          </a:p>
          <a:p>
            <a:pPr marL="0" indent="0">
              <a:buNone/>
            </a:pPr>
            <a:r>
              <a:rPr lang="pt-BR" dirty="0"/>
              <a:t>A [ ] Emprego;</a:t>
            </a:r>
          </a:p>
          <a:p>
            <a:pPr marL="0" indent="0">
              <a:buNone/>
            </a:pPr>
            <a:r>
              <a:rPr lang="pt-BR" dirty="0"/>
              <a:t>B [ ] Clube;</a:t>
            </a:r>
          </a:p>
          <a:p>
            <a:pPr marL="0" indent="0">
              <a:buNone/>
            </a:pPr>
            <a:r>
              <a:rPr lang="pt-BR" dirty="0"/>
              <a:t>C [ ] </a:t>
            </a:r>
            <a:r>
              <a:rPr lang="pt-BR" dirty="0" smtClean="0"/>
              <a:t>Discoteca;</a:t>
            </a:r>
            <a:endParaRPr lang="pt-BR" dirty="0"/>
          </a:p>
          <a:p>
            <a:pPr marL="0" indent="0">
              <a:buNone/>
            </a:pPr>
            <a:r>
              <a:rPr lang="pt-BR" dirty="0"/>
              <a:t>D [ ] Igreja;</a:t>
            </a:r>
          </a:p>
          <a:p>
            <a:pPr marL="0" indent="0">
              <a:buNone/>
            </a:pPr>
            <a:r>
              <a:rPr lang="pt-BR" dirty="0"/>
              <a:t>E [ ] </a:t>
            </a:r>
            <a:r>
              <a:rPr lang="pt-BR" dirty="0" smtClean="0"/>
              <a:t>Lugar de correspondência;</a:t>
            </a:r>
            <a:endParaRPr lang="pt-BR" dirty="0"/>
          </a:p>
          <a:p>
            <a:pPr marL="0" indent="0">
              <a:buNone/>
            </a:pPr>
            <a:endParaRPr lang="pt-BR" dirty="0"/>
          </a:p>
        </p:txBody>
      </p:sp>
    </p:spTree>
    <p:extLst>
      <p:ext uri="{BB962C8B-B14F-4D97-AF65-F5344CB8AC3E}">
        <p14:creationId xmlns:p14="http://schemas.microsoft.com/office/powerpoint/2010/main" val="222979066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103</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Beltrano de tal pegou o microfone em uma festa e falou em estado de ira sobre a vida íntima de Fulana de tal para todos os presentes, porque a moça se recusou a namorar consigo, neste caso Beltrano de tal fez:</a:t>
            </a:r>
          </a:p>
          <a:p>
            <a:pPr marL="0" indent="0">
              <a:buNone/>
            </a:pPr>
            <a:r>
              <a:rPr lang="pt-BR" dirty="0" smtClean="0"/>
              <a:t>A [ ] Algo legítimo que correspondia ao seu sentimento no momento;</a:t>
            </a:r>
          </a:p>
          <a:p>
            <a:pPr marL="0" indent="0">
              <a:buNone/>
            </a:pPr>
            <a:r>
              <a:rPr lang="pt-BR" dirty="0"/>
              <a:t>B [ ] Ataques à </a:t>
            </a:r>
            <a:r>
              <a:rPr lang="pt-BR" dirty="0" smtClean="0"/>
              <a:t>honra de Fulana de tal;</a:t>
            </a:r>
          </a:p>
          <a:p>
            <a:pPr marL="0" indent="0">
              <a:buNone/>
            </a:pPr>
            <a:r>
              <a:rPr lang="pt-BR" dirty="0" smtClean="0"/>
              <a:t>C [ ] Direito a livre manifestação do pensamento;</a:t>
            </a:r>
          </a:p>
          <a:p>
            <a:pPr marL="0" indent="0">
              <a:buNone/>
            </a:pPr>
            <a:r>
              <a:rPr lang="pt-BR" dirty="0" smtClean="0"/>
              <a:t>D [ ] Direito de comunicação;</a:t>
            </a:r>
          </a:p>
          <a:p>
            <a:pPr marL="0" indent="0">
              <a:buNone/>
            </a:pPr>
            <a:r>
              <a:rPr lang="pt-BR" dirty="0" smtClean="0"/>
              <a:t>E [ ] Um legítimo comunicado para a sociedade;</a:t>
            </a:r>
            <a:endParaRPr lang="pt-BR" dirty="0"/>
          </a:p>
        </p:txBody>
      </p:sp>
    </p:spTree>
    <p:extLst>
      <p:ext uri="{BB962C8B-B14F-4D97-AF65-F5344CB8AC3E}">
        <p14:creationId xmlns:p14="http://schemas.microsoft.com/office/powerpoint/2010/main" val="103242819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104</a:t>
            </a:r>
            <a:endParaRPr lang="pt-BR" dirty="0"/>
          </a:p>
        </p:txBody>
      </p:sp>
      <p:sp>
        <p:nvSpPr>
          <p:cNvPr id="3" name="Espaço Reservado para Conteúdo 2"/>
          <p:cNvSpPr>
            <a:spLocks noGrp="1"/>
          </p:cNvSpPr>
          <p:nvPr>
            <p:ph idx="1"/>
          </p:nvPr>
        </p:nvSpPr>
        <p:spPr/>
        <p:txBody>
          <a:bodyPr/>
          <a:lstStyle/>
          <a:p>
            <a:pPr marL="0" indent="0">
              <a:buNone/>
            </a:pPr>
            <a:r>
              <a:rPr lang="pt-BR" dirty="0"/>
              <a:t>Beltrano de tal </a:t>
            </a:r>
            <a:r>
              <a:rPr lang="pt-BR" dirty="0" smtClean="0"/>
              <a:t>pagou uma notícia em jornal no qual comunicou informes sobre a moral duvidosa de </a:t>
            </a:r>
            <a:r>
              <a:rPr lang="pt-BR" dirty="0"/>
              <a:t>Fulana de tal </a:t>
            </a:r>
            <a:r>
              <a:rPr lang="pt-BR" dirty="0" smtClean="0"/>
              <a:t>que sinalizavam sua ganância econômica para introduzir componentes químicos nos alimentos que produzia, para baratear os custos sem se prejudicar com a saúde dos consumidores, numa clara tentativa de desqualificação de Fulana de tal para os negócios, neste </a:t>
            </a:r>
            <a:r>
              <a:rPr lang="pt-BR" dirty="0"/>
              <a:t>caso Beltrano de tal fez:</a:t>
            </a:r>
          </a:p>
          <a:p>
            <a:pPr marL="0" indent="0">
              <a:buNone/>
            </a:pPr>
            <a:r>
              <a:rPr lang="pt-BR" dirty="0"/>
              <a:t>A [ ] Algo legítimo que correspondia ao seu sentimento no momento;</a:t>
            </a:r>
          </a:p>
          <a:p>
            <a:pPr marL="0" indent="0">
              <a:buNone/>
            </a:pPr>
            <a:r>
              <a:rPr lang="pt-BR" dirty="0"/>
              <a:t>B [ ] Ataques à honra de Fulana de tal;</a:t>
            </a:r>
          </a:p>
          <a:p>
            <a:pPr marL="0" indent="0">
              <a:buNone/>
            </a:pPr>
            <a:r>
              <a:rPr lang="pt-BR" dirty="0"/>
              <a:t>C [ ] Direito a livre manifestação do pensamento;</a:t>
            </a:r>
          </a:p>
          <a:p>
            <a:pPr marL="0" indent="0">
              <a:buNone/>
            </a:pPr>
            <a:r>
              <a:rPr lang="pt-BR" dirty="0"/>
              <a:t>D [ ] Direito de comunicação;</a:t>
            </a:r>
          </a:p>
          <a:p>
            <a:pPr marL="0" indent="0">
              <a:buNone/>
            </a:pPr>
            <a:r>
              <a:rPr lang="pt-BR" dirty="0"/>
              <a:t>E [ ] </a:t>
            </a:r>
            <a:r>
              <a:rPr lang="pt-BR" dirty="0" smtClean="0"/>
              <a:t>Ataques a reputação de Fulana de tal;</a:t>
            </a:r>
            <a:endParaRPr lang="pt-BR" dirty="0"/>
          </a:p>
          <a:p>
            <a:pPr marL="0" indent="0">
              <a:buNone/>
            </a:pPr>
            <a:endParaRPr lang="pt-BR" dirty="0"/>
          </a:p>
        </p:txBody>
      </p:sp>
    </p:spTree>
    <p:extLst>
      <p:ext uri="{BB962C8B-B14F-4D97-AF65-F5344CB8AC3E}">
        <p14:creationId xmlns:p14="http://schemas.microsoft.com/office/powerpoint/2010/main" val="336241377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105</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um direito certo e líquido for violado a pessoa que se sentir prejudicada pode solicitar:</a:t>
            </a:r>
          </a:p>
          <a:p>
            <a:pPr marL="0" indent="0">
              <a:buNone/>
            </a:pPr>
            <a:r>
              <a:rPr lang="pt-BR" dirty="0" smtClean="0"/>
              <a:t>A [ ] O revide contra o agressor;</a:t>
            </a:r>
          </a:p>
          <a:p>
            <a:pPr marL="0" indent="0">
              <a:buNone/>
            </a:pPr>
            <a:r>
              <a:rPr lang="pt-BR" dirty="0" smtClean="0"/>
              <a:t>B [ ] A prisão do agressor;</a:t>
            </a:r>
          </a:p>
          <a:p>
            <a:pPr marL="0" indent="0">
              <a:buNone/>
            </a:pPr>
            <a:r>
              <a:rPr lang="pt-BR" dirty="0" smtClean="0"/>
              <a:t>C [ ] A detenção do agressor;</a:t>
            </a:r>
          </a:p>
          <a:p>
            <a:pPr marL="0" indent="0">
              <a:buNone/>
            </a:pPr>
            <a:r>
              <a:rPr lang="pt-BR" dirty="0" smtClean="0"/>
              <a:t>D [ ] A publicidade dos fatos na mídia;</a:t>
            </a:r>
          </a:p>
          <a:p>
            <a:pPr marL="0" indent="0">
              <a:buNone/>
            </a:pPr>
            <a:r>
              <a:rPr lang="pt-BR" dirty="0" smtClean="0"/>
              <a:t>E [ ] a Proteção da Lei;</a:t>
            </a:r>
            <a:endParaRPr lang="pt-BR" dirty="0"/>
          </a:p>
        </p:txBody>
      </p:sp>
    </p:spTree>
    <p:extLst>
      <p:ext uri="{BB962C8B-B14F-4D97-AF65-F5344CB8AC3E}">
        <p14:creationId xmlns:p14="http://schemas.microsoft.com/office/powerpoint/2010/main" val="42301450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106</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autoridade impedir a passagem de alguns grupos sociais por discordar de seus papéis dentro desta sociedade, e o mesmo espaço estiver liberado para a passam de outros grupos sociais sem motivos que impeçam a interação entre as partes como uma medida de contenção da rivalidade para a segurança de todos, as pessoas prejudicadas podem requerer:</a:t>
            </a:r>
          </a:p>
          <a:p>
            <a:pPr marL="0" indent="0">
              <a:buNone/>
            </a:pPr>
            <a:r>
              <a:rPr lang="pt-BR" dirty="0" smtClean="0"/>
              <a:t>A [ ] Liberdade </a:t>
            </a:r>
            <a:r>
              <a:rPr lang="pt-BR" dirty="0"/>
              <a:t>de circulação</a:t>
            </a:r>
          </a:p>
          <a:p>
            <a:pPr marL="0" indent="0">
              <a:buNone/>
            </a:pPr>
            <a:r>
              <a:rPr lang="pt-BR" dirty="0" smtClean="0"/>
              <a:t>B [ ] Liberdade </a:t>
            </a:r>
            <a:r>
              <a:rPr lang="pt-BR" dirty="0"/>
              <a:t>de escolha</a:t>
            </a:r>
          </a:p>
          <a:p>
            <a:pPr marL="0" indent="0">
              <a:buNone/>
            </a:pPr>
            <a:r>
              <a:rPr lang="pt-BR" dirty="0" smtClean="0"/>
              <a:t>C [ ] Liberdade </a:t>
            </a:r>
            <a:r>
              <a:rPr lang="pt-BR" dirty="0"/>
              <a:t>de </a:t>
            </a:r>
            <a:r>
              <a:rPr lang="pt-BR" dirty="0" smtClean="0"/>
              <a:t>residência</a:t>
            </a:r>
          </a:p>
          <a:p>
            <a:pPr marL="0" indent="0">
              <a:buNone/>
            </a:pPr>
            <a:r>
              <a:rPr lang="pt-BR" dirty="0" smtClean="0"/>
              <a:t>D [ ] Liberdade </a:t>
            </a:r>
            <a:r>
              <a:rPr lang="pt-BR" dirty="0"/>
              <a:t>de circulação entre </a:t>
            </a:r>
            <a:r>
              <a:rPr lang="pt-BR" dirty="0" smtClean="0"/>
              <a:t>Estados</a:t>
            </a:r>
          </a:p>
          <a:p>
            <a:pPr marL="0" indent="0">
              <a:buNone/>
            </a:pPr>
            <a:r>
              <a:rPr lang="pt-BR" dirty="0" smtClean="0"/>
              <a:t>E [ ] Perseguição</a:t>
            </a:r>
            <a:endParaRPr lang="pt-BR" dirty="0"/>
          </a:p>
        </p:txBody>
      </p:sp>
    </p:spTree>
    <p:extLst>
      <p:ext uri="{BB962C8B-B14F-4D97-AF65-F5344CB8AC3E}">
        <p14:creationId xmlns:p14="http://schemas.microsoft.com/office/powerpoint/2010/main" val="25520834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107</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autoridade impedir que determinada etnia compre casa em um bairro específico por discordar da miscigenação, as pessoas prejudicadas podem requerer:</a:t>
            </a:r>
          </a:p>
          <a:p>
            <a:pPr marL="0" indent="0">
              <a:buNone/>
            </a:pPr>
            <a:r>
              <a:rPr lang="pt-BR" dirty="0" smtClean="0"/>
              <a:t>A [ ] Liberdade </a:t>
            </a:r>
            <a:r>
              <a:rPr lang="pt-BR" dirty="0"/>
              <a:t>de circulação</a:t>
            </a:r>
          </a:p>
          <a:p>
            <a:pPr marL="0" indent="0">
              <a:buNone/>
            </a:pPr>
            <a:r>
              <a:rPr lang="pt-BR" dirty="0" smtClean="0"/>
              <a:t>B [ ] Liberdade </a:t>
            </a:r>
            <a:r>
              <a:rPr lang="pt-BR" dirty="0"/>
              <a:t>de escolha</a:t>
            </a:r>
          </a:p>
          <a:p>
            <a:pPr marL="0" indent="0">
              <a:buNone/>
            </a:pPr>
            <a:r>
              <a:rPr lang="pt-BR" dirty="0" smtClean="0"/>
              <a:t>C [ ] Liberdade </a:t>
            </a:r>
            <a:r>
              <a:rPr lang="pt-BR" dirty="0"/>
              <a:t>de </a:t>
            </a:r>
            <a:r>
              <a:rPr lang="pt-BR" dirty="0" smtClean="0"/>
              <a:t>residência</a:t>
            </a:r>
          </a:p>
          <a:p>
            <a:pPr marL="0" indent="0">
              <a:buNone/>
            </a:pPr>
            <a:r>
              <a:rPr lang="pt-BR" dirty="0" smtClean="0"/>
              <a:t>D [ ] Liberdade </a:t>
            </a:r>
            <a:r>
              <a:rPr lang="pt-BR" dirty="0"/>
              <a:t>de circulação entre </a:t>
            </a:r>
            <a:r>
              <a:rPr lang="pt-BR" dirty="0" smtClean="0"/>
              <a:t>Estados</a:t>
            </a:r>
          </a:p>
          <a:p>
            <a:pPr marL="0" indent="0">
              <a:buNone/>
            </a:pPr>
            <a:r>
              <a:rPr lang="pt-BR" dirty="0" smtClean="0"/>
              <a:t>E [ ] Perseguição</a:t>
            </a:r>
            <a:endParaRPr lang="pt-BR" dirty="0"/>
          </a:p>
        </p:txBody>
      </p:sp>
    </p:spTree>
    <p:extLst>
      <p:ext uri="{BB962C8B-B14F-4D97-AF65-F5344CB8AC3E}">
        <p14:creationId xmlns:p14="http://schemas.microsoft.com/office/powerpoint/2010/main" val="423734466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108</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uma pessoa realiza uma conduta de comunicação exaustiva de outra pessoa afetando sua honra, moral e ética, isto pode ser um indício de:</a:t>
            </a:r>
          </a:p>
          <a:p>
            <a:pPr marL="0" indent="0">
              <a:buNone/>
            </a:pPr>
            <a:r>
              <a:rPr lang="pt-BR" dirty="0" smtClean="0"/>
              <a:t>A [ ] Liberdade </a:t>
            </a:r>
            <a:r>
              <a:rPr lang="pt-BR" dirty="0"/>
              <a:t>de circulação</a:t>
            </a:r>
          </a:p>
          <a:p>
            <a:pPr marL="0" indent="0">
              <a:buNone/>
            </a:pPr>
            <a:r>
              <a:rPr lang="pt-BR" dirty="0" smtClean="0"/>
              <a:t>B [ ] Liberdade </a:t>
            </a:r>
            <a:r>
              <a:rPr lang="pt-BR" dirty="0"/>
              <a:t>de escolha</a:t>
            </a:r>
          </a:p>
          <a:p>
            <a:pPr marL="0" indent="0">
              <a:buNone/>
            </a:pPr>
            <a:r>
              <a:rPr lang="pt-BR" dirty="0" smtClean="0"/>
              <a:t>C [ ] Liberdade </a:t>
            </a:r>
            <a:r>
              <a:rPr lang="pt-BR" dirty="0"/>
              <a:t>de </a:t>
            </a:r>
            <a:r>
              <a:rPr lang="pt-BR" dirty="0" smtClean="0"/>
              <a:t>residência</a:t>
            </a:r>
          </a:p>
          <a:p>
            <a:pPr marL="0" indent="0">
              <a:buNone/>
            </a:pPr>
            <a:r>
              <a:rPr lang="pt-BR" dirty="0" smtClean="0"/>
              <a:t>D [ ] Liberdade </a:t>
            </a:r>
            <a:r>
              <a:rPr lang="pt-BR" dirty="0"/>
              <a:t>de circulação entre </a:t>
            </a:r>
            <a:r>
              <a:rPr lang="pt-BR" dirty="0" smtClean="0"/>
              <a:t>Estados</a:t>
            </a:r>
          </a:p>
          <a:p>
            <a:pPr marL="0" indent="0">
              <a:buNone/>
            </a:pPr>
            <a:r>
              <a:rPr lang="pt-BR" dirty="0" smtClean="0"/>
              <a:t>E [ ] Perseguição</a:t>
            </a:r>
            <a:endParaRPr lang="pt-BR" dirty="0"/>
          </a:p>
        </p:txBody>
      </p:sp>
    </p:spTree>
    <p:extLst>
      <p:ext uri="{BB962C8B-B14F-4D97-AF65-F5344CB8AC3E}">
        <p14:creationId xmlns:p14="http://schemas.microsoft.com/office/powerpoint/2010/main" val="1678102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a:t>
            </a:r>
            <a:endParaRPr lang="pt-BR" dirty="0"/>
          </a:p>
        </p:txBody>
      </p:sp>
      <p:sp>
        <p:nvSpPr>
          <p:cNvPr id="3" name="Espaço Reservado para Conteúdo 2"/>
          <p:cNvSpPr>
            <a:spLocks noGrp="1"/>
          </p:cNvSpPr>
          <p:nvPr>
            <p:ph idx="1"/>
          </p:nvPr>
        </p:nvSpPr>
        <p:spPr/>
        <p:txBody>
          <a:bodyPr/>
          <a:lstStyle/>
          <a:p>
            <a:pPr marL="0" indent="0">
              <a:buNone/>
            </a:pPr>
            <a:r>
              <a:rPr lang="pt-BR" dirty="0" smtClean="0"/>
              <a:t>Ele é o lugar onde é o lar fundamental onde todos os seres humanos que convivem em sinergia de desenvolvimento. É um espaço compartilhado que todos detêm uma visão de cuidado e manutenção para a preservação de novas gerações. Se espera que seja sustentável, e que os problemas sociais que nele são desencadeados possam facilmente serem solucionados pela intervenção inteligente dos seres humanos que o habitam:</a:t>
            </a:r>
          </a:p>
          <a:p>
            <a:pPr marL="0" indent="0">
              <a:buNone/>
            </a:pPr>
            <a:r>
              <a:rPr lang="pt-BR" dirty="0" smtClean="0"/>
              <a:t>A [  ] Solo Lunar;</a:t>
            </a:r>
          </a:p>
          <a:p>
            <a:pPr marL="0" indent="0">
              <a:buNone/>
            </a:pPr>
            <a:r>
              <a:rPr lang="pt-BR" dirty="0" smtClean="0"/>
              <a:t>B [  ] Oceano Atlântico;</a:t>
            </a:r>
          </a:p>
          <a:p>
            <a:pPr marL="0" indent="0">
              <a:buNone/>
            </a:pPr>
            <a:r>
              <a:rPr lang="pt-BR" dirty="0" smtClean="0"/>
              <a:t>C [  ] Mundo;</a:t>
            </a:r>
          </a:p>
          <a:p>
            <a:pPr marL="0" indent="0">
              <a:buNone/>
            </a:pPr>
            <a:r>
              <a:rPr lang="pt-BR" dirty="0" smtClean="0"/>
              <a:t>D [  ] Atmosfera Terrestre;</a:t>
            </a:r>
          </a:p>
          <a:p>
            <a:pPr marL="0" indent="0">
              <a:buNone/>
            </a:pPr>
            <a:r>
              <a:rPr lang="pt-BR" dirty="0" smtClean="0"/>
              <a:t>C [  ] Antártida;</a:t>
            </a:r>
            <a:endParaRPr lang="pt-BR" dirty="0"/>
          </a:p>
        </p:txBody>
      </p:sp>
    </p:spTree>
    <p:extLst>
      <p:ext uri="{BB962C8B-B14F-4D97-AF65-F5344CB8AC3E}">
        <p14:creationId xmlns:p14="http://schemas.microsoft.com/office/powerpoint/2010/main" val="346684336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109</a:t>
            </a:r>
            <a:endParaRPr lang="pt-BR" dirty="0"/>
          </a:p>
        </p:txBody>
      </p:sp>
      <p:sp>
        <p:nvSpPr>
          <p:cNvPr id="3" name="Espaço Reservado para Conteúdo 2"/>
          <p:cNvSpPr>
            <a:spLocks noGrp="1"/>
          </p:cNvSpPr>
          <p:nvPr>
            <p:ph idx="1"/>
          </p:nvPr>
        </p:nvSpPr>
        <p:spPr/>
        <p:txBody>
          <a:bodyPr/>
          <a:lstStyle/>
          <a:p>
            <a:pPr marL="0" indent="0">
              <a:buNone/>
            </a:pPr>
            <a:r>
              <a:rPr lang="pt-BR" dirty="0" smtClean="0"/>
              <a:t>Uma pessoa que planeja ir a um congresso em outro País e não havendo impedimentos jurídicos tem o seu direito de entrada no país estrangeiro negado pode solicitar:</a:t>
            </a:r>
          </a:p>
          <a:p>
            <a:pPr marL="0" indent="0">
              <a:buNone/>
            </a:pPr>
            <a:r>
              <a:rPr lang="pt-BR" dirty="0" smtClean="0"/>
              <a:t>A [ ] Liberdade </a:t>
            </a:r>
            <a:r>
              <a:rPr lang="pt-BR" dirty="0"/>
              <a:t>de circulação</a:t>
            </a:r>
          </a:p>
          <a:p>
            <a:pPr marL="0" indent="0">
              <a:buNone/>
            </a:pPr>
            <a:r>
              <a:rPr lang="pt-BR" dirty="0" smtClean="0"/>
              <a:t>B [ ] Liberdade </a:t>
            </a:r>
            <a:r>
              <a:rPr lang="pt-BR" dirty="0"/>
              <a:t>de escolha</a:t>
            </a:r>
          </a:p>
          <a:p>
            <a:pPr marL="0" indent="0">
              <a:buNone/>
            </a:pPr>
            <a:r>
              <a:rPr lang="pt-BR" dirty="0" smtClean="0"/>
              <a:t>C [ ] Liberdade </a:t>
            </a:r>
            <a:r>
              <a:rPr lang="pt-BR" dirty="0"/>
              <a:t>de </a:t>
            </a:r>
            <a:r>
              <a:rPr lang="pt-BR" dirty="0" smtClean="0"/>
              <a:t>residência</a:t>
            </a:r>
          </a:p>
          <a:p>
            <a:pPr marL="0" indent="0">
              <a:buNone/>
            </a:pPr>
            <a:r>
              <a:rPr lang="pt-BR" dirty="0" smtClean="0"/>
              <a:t>D [ ] Liberdade </a:t>
            </a:r>
            <a:r>
              <a:rPr lang="pt-BR" dirty="0"/>
              <a:t>de circulação entre </a:t>
            </a:r>
            <a:r>
              <a:rPr lang="pt-BR" dirty="0" smtClean="0"/>
              <a:t>Estados</a:t>
            </a:r>
          </a:p>
          <a:p>
            <a:pPr marL="0" indent="0">
              <a:buNone/>
            </a:pPr>
            <a:r>
              <a:rPr lang="pt-BR" dirty="0" smtClean="0"/>
              <a:t>E [ ] Perseguição</a:t>
            </a:r>
            <a:endParaRPr lang="pt-BR" dirty="0"/>
          </a:p>
        </p:txBody>
      </p:sp>
    </p:spTree>
    <p:extLst>
      <p:ext uri="{BB962C8B-B14F-4D97-AF65-F5344CB8AC3E}">
        <p14:creationId xmlns:p14="http://schemas.microsoft.com/office/powerpoint/2010/main" val="182065173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110</a:t>
            </a:r>
            <a:endParaRPr lang="pt-BR" dirty="0"/>
          </a:p>
        </p:txBody>
      </p:sp>
      <p:sp>
        <p:nvSpPr>
          <p:cNvPr id="3" name="Espaço Reservado para Conteúdo 2"/>
          <p:cNvSpPr>
            <a:spLocks noGrp="1"/>
          </p:cNvSpPr>
          <p:nvPr>
            <p:ph idx="1"/>
          </p:nvPr>
        </p:nvSpPr>
        <p:spPr/>
        <p:txBody>
          <a:bodyPr/>
          <a:lstStyle/>
          <a:p>
            <a:pPr marL="0" indent="0">
              <a:buNone/>
            </a:pPr>
            <a:r>
              <a:rPr lang="pt-BR" dirty="0" smtClean="0"/>
              <a:t>Uma pessoa que vive em um regime democrático para escolher os seus representantes faz uso do direito de:</a:t>
            </a:r>
          </a:p>
          <a:p>
            <a:pPr marL="0" indent="0">
              <a:buNone/>
            </a:pPr>
            <a:r>
              <a:rPr lang="pt-BR" dirty="0" smtClean="0"/>
              <a:t>A [ ] Liberdade </a:t>
            </a:r>
            <a:r>
              <a:rPr lang="pt-BR" dirty="0"/>
              <a:t>de circulação</a:t>
            </a:r>
          </a:p>
          <a:p>
            <a:pPr marL="0" indent="0">
              <a:buNone/>
            </a:pPr>
            <a:r>
              <a:rPr lang="pt-BR" dirty="0" smtClean="0"/>
              <a:t>B [ ] Liberdade </a:t>
            </a:r>
            <a:r>
              <a:rPr lang="pt-BR" dirty="0"/>
              <a:t>de escolha</a:t>
            </a:r>
          </a:p>
          <a:p>
            <a:pPr marL="0" indent="0">
              <a:buNone/>
            </a:pPr>
            <a:r>
              <a:rPr lang="pt-BR" dirty="0" smtClean="0"/>
              <a:t>C [ ] Liberdade </a:t>
            </a:r>
            <a:r>
              <a:rPr lang="pt-BR" dirty="0"/>
              <a:t>de </a:t>
            </a:r>
            <a:r>
              <a:rPr lang="pt-BR" dirty="0" smtClean="0"/>
              <a:t>residência</a:t>
            </a:r>
          </a:p>
          <a:p>
            <a:pPr marL="0" indent="0">
              <a:buNone/>
            </a:pPr>
            <a:r>
              <a:rPr lang="pt-BR" dirty="0" smtClean="0"/>
              <a:t>D [ ] Liberdade </a:t>
            </a:r>
            <a:r>
              <a:rPr lang="pt-BR" dirty="0"/>
              <a:t>de circulação entre </a:t>
            </a:r>
            <a:r>
              <a:rPr lang="pt-BR" dirty="0" smtClean="0"/>
              <a:t>Estados</a:t>
            </a:r>
          </a:p>
          <a:p>
            <a:pPr marL="0" indent="0">
              <a:buNone/>
            </a:pPr>
            <a:r>
              <a:rPr lang="pt-BR" dirty="0" smtClean="0"/>
              <a:t>E [ ] Perseguição</a:t>
            </a:r>
            <a:endParaRPr lang="pt-BR" dirty="0"/>
          </a:p>
        </p:txBody>
      </p:sp>
    </p:spTree>
    <p:extLst>
      <p:ext uri="{BB962C8B-B14F-4D97-AF65-F5344CB8AC3E}">
        <p14:creationId xmlns:p14="http://schemas.microsoft.com/office/powerpoint/2010/main" val="78293668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111</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______________ é a percepção de um ganho que quando é transferido pelo Estado deve ter um caráter Universal, ou seja, de igualdade de acesso entre todos os cidadãos que dele necessitar:</a:t>
            </a:r>
          </a:p>
          <a:p>
            <a:pPr marL="0" indent="0">
              <a:buNone/>
            </a:pPr>
            <a:r>
              <a:rPr lang="pt-BR" dirty="0" smtClean="0"/>
              <a:t>A [ ] Malefício</a:t>
            </a:r>
            <a:endParaRPr lang="pt-BR" dirty="0"/>
          </a:p>
          <a:p>
            <a:pPr marL="0" indent="0">
              <a:buNone/>
            </a:pPr>
            <a:r>
              <a:rPr lang="pt-BR" dirty="0" smtClean="0"/>
              <a:t>B [ ] Moradia</a:t>
            </a:r>
            <a:endParaRPr lang="pt-BR" dirty="0"/>
          </a:p>
          <a:p>
            <a:pPr marL="0" indent="0">
              <a:buNone/>
            </a:pPr>
            <a:r>
              <a:rPr lang="pt-BR" dirty="0" smtClean="0"/>
              <a:t>C [ ] Trabalho</a:t>
            </a:r>
          </a:p>
          <a:p>
            <a:pPr marL="0" indent="0">
              <a:buNone/>
            </a:pPr>
            <a:r>
              <a:rPr lang="pt-BR" dirty="0" smtClean="0"/>
              <a:t>D [ ] Educação</a:t>
            </a:r>
          </a:p>
          <a:p>
            <a:pPr marL="0" indent="0">
              <a:buNone/>
            </a:pPr>
            <a:r>
              <a:rPr lang="pt-BR" dirty="0" smtClean="0"/>
              <a:t>E [ ] Benefício</a:t>
            </a:r>
            <a:endParaRPr lang="pt-BR" dirty="0"/>
          </a:p>
        </p:txBody>
      </p:sp>
    </p:spTree>
    <p:extLst>
      <p:ext uri="{BB962C8B-B14F-4D97-AF65-F5344CB8AC3E}">
        <p14:creationId xmlns:p14="http://schemas.microsoft.com/office/powerpoint/2010/main" val="1896775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112</a:t>
            </a:r>
            <a:endParaRPr lang="pt-BR" dirty="0"/>
          </a:p>
        </p:txBody>
      </p:sp>
      <p:sp>
        <p:nvSpPr>
          <p:cNvPr id="3" name="Espaço Reservado para Conteúdo 2"/>
          <p:cNvSpPr>
            <a:spLocks noGrp="1"/>
          </p:cNvSpPr>
          <p:nvPr>
            <p:ph idx="1"/>
          </p:nvPr>
        </p:nvSpPr>
        <p:spPr/>
        <p:txBody>
          <a:bodyPr/>
          <a:lstStyle/>
          <a:p>
            <a:pPr marL="0" indent="0">
              <a:buNone/>
            </a:pPr>
            <a:r>
              <a:rPr lang="pt-BR" dirty="0" smtClean="0"/>
              <a:t>Se internamente num país ocorre perseguição política a um determinado partido e para proteger direito líquido e certo de segurança à vida contra prisões arbitrárias, as pessoas deste partido junto a outros Estados podem requerer, mesmo que provisoriamente:</a:t>
            </a:r>
          </a:p>
          <a:p>
            <a:pPr marL="0" indent="0">
              <a:buNone/>
            </a:pPr>
            <a:r>
              <a:rPr lang="pt-BR" dirty="0" smtClean="0"/>
              <a:t>A [ ] Habeas Corpus;</a:t>
            </a:r>
          </a:p>
          <a:p>
            <a:pPr marL="0" indent="0">
              <a:buNone/>
            </a:pPr>
            <a:r>
              <a:rPr lang="pt-BR" dirty="0" smtClean="0"/>
              <a:t>B [ ] Asilo político;</a:t>
            </a:r>
          </a:p>
          <a:p>
            <a:pPr marL="0" indent="0">
              <a:buNone/>
            </a:pPr>
            <a:r>
              <a:rPr lang="pt-BR" dirty="0" smtClean="0"/>
              <a:t>C [ ] A invasão do país para devolver a normalidade;</a:t>
            </a:r>
          </a:p>
          <a:p>
            <a:pPr marL="0" indent="0">
              <a:buNone/>
            </a:pPr>
            <a:r>
              <a:rPr lang="pt-BR" dirty="0" smtClean="0"/>
              <a:t>D [ ] Estado de sítio;</a:t>
            </a:r>
          </a:p>
          <a:p>
            <a:pPr marL="0" indent="0">
              <a:buNone/>
            </a:pPr>
            <a:r>
              <a:rPr lang="pt-BR" dirty="0" smtClean="0"/>
              <a:t>E [ ] Insurreição contra o próprio Estado;</a:t>
            </a:r>
            <a:endParaRPr lang="pt-BR" dirty="0"/>
          </a:p>
        </p:txBody>
      </p:sp>
    </p:spTree>
    <p:extLst>
      <p:ext uri="{BB962C8B-B14F-4D97-AF65-F5344CB8AC3E}">
        <p14:creationId xmlns:p14="http://schemas.microsoft.com/office/powerpoint/2010/main" val="328645105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113</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__________________ é </a:t>
            </a:r>
            <a:r>
              <a:rPr lang="pt-BR" dirty="0"/>
              <a:t>aquele que não exige qualquer qualidade especial seja do sujeito ativo ou passivo do crime. O crime de homicídio é comum: pode ser praticado por qualquer pessoa contra qualquer pessoa</a:t>
            </a:r>
            <a:r>
              <a:rPr lang="pt-BR" dirty="0" smtClean="0"/>
              <a:t>.</a:t>
            </a:r>
          </a:p>
          <a:p>
            <a:pPr marL="0" indent="0">
              <a:buNone/>
            </a:pPr>
            <a:r>
              <a:rPr lang="pt-BR" dirty="0" smtClean="0"/>
              <a:t>A [ ] </a:t>
            </a:r>
            <a:r>
              <a:rPr lang="pt-BR" dirty="0"/>
              <a:t>Crime de Direito </a:t>
            </a:r>
            <a:r>
              <a:rPr lang="pt-BR" dirty="0" smtClean="0"/>
              <a:t>comum;</a:t>
            </a:r>
          </a:p>
          <a:p>
            <a:pPr marL="0" indent="0">
              <a:buNone/>
            </a:pPr>
            <a:r>
              <a:rPr lang="pt-BR" dirty="0" smtClean="0"/>
              <a:t>B [ ] Crime de Direito Comercial;</a:t>
            </a:r>
          </a:p>
          <a:p>
            <a:pPr marL="0" indent="0">
              <a:buNone/>
            </a:pPr>
            <a:r>
              <a:rPr lang="pt-BR" dirty="0" smtClean="0"/>
              <a:t>C [ ] Crime de Direito Tributário;</a:t>
            </a:r>
          </a:p>
          <a:p>
            <a:pPr marL="0" indent="0">
              <a:buNone/>
            </a:pPr>
            <a:r>
              <a:rPr lang="pt-BR" dirty="0" smtClean="0"/>
              <a:t>D [ ] Crime de Direito Alfandegária;</a:t>
            </a:r>
          </a:p>
          <a:p>
            <a:pPr marL="0" indent="0">
              <a:buNone/>
            </a:pPr>
            <a:r>
              <a:rPr lang="pt-BR" dirty="0" smtClean="0"/>
              <a:t>E [ ] Crime de Direito Agrícola;</a:t>
            </a:r>
            <a:endParaRPr lang="pt-BR" dirty="0"/>
          </a:p>
          <a:p>
            <a:pPr marL="0" indent="0">
              <a:buNone/>
            </a:pPr>
            <a:endParaRPr lang="pt-BR" dirty="0"/>
          </a:p>
        </p:txBody>
      </p:sp>
    </p:spTree>
    <p:extLst>
      <p:ext uri="{BB962C8B-B14F-4D97-AF65-F5344CB8AC3E}">
        <p14:creationId xmlns:p14="http://schemas.microsoft.com/office/powerpoint/2010/main" val="33958590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114</a:t>
            </a:r>
            <a:endParaRPr lang="pt-BR" dirty="0"/>
          </a:p>
        </p:txBody>
      </p:sp>
      <p:sp>
        <p:nvSpPr>
          <p:cNvPr id="3" name="Espaço Reservado para Conteúdo 2"/>
          <p:cNvSpPr>
            <a:spLocks noGrp="1"/>
          </p:cNvSpPr>
          <p:nvPr>
            <p:ph idx="1"/>
          </p:nvPr>
        </p:nvSpPr>
        <p:spPr/>
        <p:txBody>
          <a:bodyPr/>
          <a:lstStyle/>
          <a:p>
            <a:pPr marL="0" indent="0">
              <a:buNone/>
            </a:pPr>
            <a:r>
              <a:rPr lang="pt-BR" dirty="0" smtClean="0"/>
              <a:t>Para ser preso e julgado por crime do direito comum deve haver:</a:t>
            </a:r>
          </a:p>
          <a:p>
            <a:pPr marL="0" indent="0">
              <a:buNone/>
            </a:pPr>
            <a:r>
              <a:rPr lang="pt-BR" dirty="0"/>
              <a:t>A [ ] Existência de </a:t>
            </a:r>
            <a:r>
              <a:rPr lang="pt-BR" dirty="0" smtClean="0"/>
              <a:t>Crime </a:t>
            </a:r>
            <a:r>
              <a:rPr lang="pt-BR" dirty="0"/>
              <a:t>de Direito </a:t>
            </a:r>
            <a:r>
              <a:rPr lang="pt-BR" dirty="0" smtClean="0"/>
              <a:t>público;</a:t>
            </a:r>
            <a:endParaRPr lang="pt-BR" dirty="0"/>
          </a:p>
          <a:p>
            <a:pPr marL="0" indent="0">
              <a:buNone/>
            </a:pPr>
            <a:r>
              <a:rPr lang="pt-BR" dirty="0"/>
              <a:t>B [ ] Existência de </a:t>
            </a:r>
            <a:r>
              <a:rPr lang="pt-BR" dirty="0" smtClean="0"/>
              <a:t>Crime </a:t>
            </a:r>
            <a:r>
              <a:rPr lang="pt-BR" dirty="0"/>
              <a:t>de Direito Comercial;</a:t>
            </a:r>
          </a:p>
          <a:p>
            <a:pPr marL="0" indent="0">
              <a:buNone/>
            </a:pPr>
            <a:r>
              <a:rPr lang="pt-BR" dirty="0"/>
              <a:t>C [ ] Existência de </a:t>
            </a:r>
            <a:r>
              <a:rPr lang="pt-BR" dirty="0" smtClean="0"/>
              <a:t>Crime </a:t>
            </a:r>
            <a:r>
              <a:rPr lang="pt-BR" dirty="0"/>
              <a:t>de Direito Tributário;</a:t>
            </a:r>
          </a:p>
          <a:p>
            <a:pPr marL="0" indent="0">
              <a:buNone/>
            </a:pPr>
            <a:r>
              <a:rPr lang="pt-BR" dirty="0"/>
              <a:t>D [ ] </a:t>
            </a:r>
            <a:r>
              <a:rPr lang="pt-BR" dirty="0" smtClean="0"/>
              <a:t>Existência de crime de Direito Comum;</a:t>
            </a:r>
            <a:endParaRPr lang="pt-BR" dirty="0"/>
          </a:p>
          <a:p>
            <a:pPr marL="0" indent="0">
              <a:buNone/>
            </a:pPr>
            <a:r>
              <a:rPr lang="pt-BR" dirty="0"/>
              <a:t>E [ ] Existência de </a:t>
            </a:r>
            <a:r>
              <a:rPr lang="pt-BR" dirty="0" smtClean="0"/>
              <a:t>Crime </a:t>
            </a:r>
            <a:r>
              <a:rPr lang="pt-BR" dirty="0"/>
              <a:t>de Direito Agrícola;</a:t>
            </a:r>
          </a:p>
          <a:p>
            <a:pPr marL="0" indent="0">
              <a:buNone/>
            </a:pPr>
            <a:endParaRPr lang="pt-BR" dirty="0"/>
          </a:p>
        </p:txBody>
      </p:sp>
    </p:spTree>
    <p:extLst>
      <p:ext uri="{BB962C8B-B14F-4D97-AF65-F5344CB8AC3E}">
        <p14:creationId xmlns:p14="http://schemas.microsoft.com/office/powerpoint/2010/main" val="38622518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115</a:t>
            </a:r>
            <a:endParaRPr lang="pt-BR" dirty="0"/>
          </a:p>
        </p:txBody>
      </p:sp>
      <p:sp>
        <p:nvSpPr>
          <p:cNvPr id="3" name="Espaço Reservado para Conteúdo 2"/>
          <p:cNvSpPr>
            <a:spLocks noGrp="1"/>
          </p:cNvSpPr>
          <p:nvPr>
            <p:ph idx="1"/>
          </p:nvPr>
        </p:nvSpPr>
        <p:spPr/>
        <p:txBody>
          <a:bodyPr/>
          <a:lstStyle/>
          <a:p>
            <a:pPr marL="0" indent="0">
              <a:buNone/>
            </a:pPr>
            <a:r>
              <a:rPr lang="pt-BR" dirty="0" smtClean="0"/>
              <a:t>A _____________________, </a:t>
            </a:r>
            <a:r>
              <a:rPr lang="pt-BR" dirty="0"/>
              <a:t>também conhecida pela sigla ONU, é uma organização internacional formada por países que se reuniram voluntariamente </a:t>
            </a:r>
            <a:r>
              <a:rPr lang="pt-BR" dirty="0" smtClean="0"/>
              <a:t>para trabalhar </a:t>
            </a:r>
            <a:r>
              <a:rPr lang="pt-BR" dirty="0"/>
              <a:t>pela paz e o desenvolvimento mundiais</a:t>
            </a:r>
            <a:r>
              <a:rPr lang="pt-BR" dirty="0" smtClean="0"/>
              <a:t>.</a:t>
            </a:r>
          </a:p>
          <a:p>
            <a:pPr marL="0" indent="0">
              <a:buNone/>
            </a:pPr>
            <a:r>
              <a:rPr lang="pt-BR" dirty="0" smtClean="0"/>
              <a:t>A [ ] </a:t>
            </a:r>
            <a:r>
              <a:rPr lang="pt-BR" dirty="0"/>
              <a:t>Organização das Nações </a:t>
            </a:r>
            <a:r>
              <a:rPr lang="pt-BR" dirty="0" smtClean="0"/>
              <a:t>Unidas;</a:t>
            </a:r>
          </a:p>
          <a:p>
            <a:pPr marL="0" indent="0">
              <a:buNone/>
            </a:pPr>
            <a:r>
              <a:rPr lang="pt-BR" dirty="0" smtClean="0"/>
              <a:t>B [ ] Organização dos Estados Americanos;</a:t>
            </a:r>
          </a:p>
          <a:p>
            <a:pPr marL="0" indent="0">
              <a:buNone/>
            </a:pPr>
            <a:r>
              <a:rPr lang="pt-BR" dirty="0" smtClean="0"/>
              <a:t>C [ ] Organização Nacionalista Unitária;</a:t>
            </a:r>
          </a:p>
          <a:p>
            <a:pPr marL="0" indent="0">
              <a:buNone/>
            </a:pPr>
            <a:r>
              <a:rPr lang="pt-BR" dirty="0" smtClean="0"/>
              <a:t>D [ ] Organização Nacionalista Unida;</a:t>
            </a:r>
          </a:p>
          <a:p>
            <a:pPr marL="0" indent="0">
              <a:buNone/>
            </a:pPr>
            <a:r>
              <a:rPr lang="pt-BR" dirty="0" smtClean="0"/>
              <a:t>E [ ] Nenhuma das opções anteriores;</a:t>
            </a:r>
          </a:p>
          <a:p>
            <a:pPr marL="0" indent="0">
              <a:buNone/>
            </a:pPr>
            <a:endParaRPr lang="pt-BR" dirty="0"/>
          </a:p>
        </p:txBody>
      </p:sp>
    </p:spTree>
    <p:extLst>
      <p:ext uri="{BB962C8B-B14F-4D97-AF65-F5344CB8AC3E}">
        <p14:creationId xmlns:p14="http://schemas.microsoft.com/office/powerpoint/2010/main" val="18482646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116</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_______________ </a:t>
            </a:r>
            <a:r>
              <a:rPr lang="pt-BR" dirty="0"/>
              <a:t>é a condição de um </a:t>
            </a:r>
            <a:r>
              <a:rPr lang="pt-BR" b="1" dirty="0"/>
              <a:t>cidadão </a:t>
            </a:r>
            <a:r>
              <a:rPr lang="pt-BR" dirty="0"/>
              <a:t>que pertence a uma determinada nação com a qual se identifica. É a qualidade daquilo que é nacional, que é próprio da nação, da pátria</a:t>
            </a:r>
            <a:r>
              <a:rPr lang="pt-BR" dirty="0" smtClean="0"/>
              <a:t>.</a:t>
            </a:r>
          </a:p>
          <a:p>
            <a:pPr marL="0" indent="0">
              <a:buNone/>
            </a:pPr>
            <a:r>
              <a:rPr lang="pt-BR" dirty="0" smtClean="0"/>
              <a:t>A [ ] Natalidade;</a:t>
            </a:r>
          </a:p>
          <a:p>
            <a:pPr marL="0" indent="0">
              <a:buNone/>
            </a:pPr>
            <a:r>
              <a:rPr lang="pt-BR" dirty="0" smtClean="0"/>
              <a:t>B [ ] Nacionalidade;</a:t>
            </a:r>
          </a:p>
          <a:p>
            <a:pPr marL="0" indent="0">
              <a:buNone/>
            </a:pPr>
            <a:r>
              <a:rPr lang="pt-BR" dirty="0" smtClean="0"/>
              <a:t>C [ ] Migração;</a:t>
            </a:r>
          </a:p>
          <a:p>
            <a:pPr marL="0" indent="0">
              <a:buNone/>
            </a:pPr>
            <a:r>
              <a:rPr lang="pt-BR" dirty="0" smtClean="0"/>
              <a:t>D [ ] Imigração;</a:t>
            </a:r>
          </a:p>
          <a:p>
            <a:pPr marL="0" indent="0">
              <a:buNone/>
            </a:pPr>
            <a:r>
              <a:rPr lang="pt-BR" dirty="0" smtClean="0"/>
              <a:t>E [ ] Emigração;</a:t>
            </a:r>
          </a:p>
        </p:txBody>
      </p:sp>
    </p:spTree>
    <p:extLst>
      <p:ext uri="{BB962C8B-B14F-4D97-AF65-F5344CB8AC3E}">
        <p14:creationId xmlns:p14="http://schemas.microsoft.com/office/powerpoint/2010/main" val="88430437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117</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é negada a </a:t>
            </a:r>
            <a:r>
              <a:rPr lang="pt-BR" dirty="0"/>
              <a:t>condição de um </a:t>
            </a:r>
            <a:r>
              <a:rPr lang="pt-BR" b="1" dirty="0"/>
              <a:t>cidadão </a:t>
            </a:r>
            <a:r>
              <a:rPr lang="pt-BR" dirty="0"/>
              <a:t>que pertence a uma determinada nação com a qual se identifica. É </a:t>
            </a:r>
            <a:r>
              <a:rPr lang="pt-BR" dirty="0" smtClean="0"/>
              <a:t>negada a </a:t>
            </a:r>
            <a:r>
              <a:rPr lang="pt-BR" dirty="0"/>
              <a:t>qualidade daquilo que é nacional, que é próprio da nação, da pátria</a:t>
            </a:r>
            <a:r>
              <a:rPr lang="pt-BR" dirty="0" smtClean="0"/>
              <a:t>. Ocorre uma:</a:t>
            </a:r>
          </a:p>
          <a:p>
            <a:pPr marL="0" indent="0">
              <a:buNone/>
            </a:pPr>
            <a:r>
              <a:rPr lang="pt-BR" dirty="0" smtClean="0"/>
              <a:t>A [ ] Privação da Natalidade;</a:t>
            </a:r>
          </a:p>
          <a:p>
            <a:pPr marL="0" indent="0">
              <a:buNone/>
            </a:pPr>
            <a:r>
              <a:rPr lang="pt-BR" dirty="0" smtClean="0"/>
              <a:t>B [ ] </a:t>
            </a:r>
            <a:r>
              <a:rPr lang="pt-BR" dirty="0"/>
              <a:t>Privação da </a:t>
            </a:r>
            <a:r>
              <a:rPr lang="pt-BR" dirty="0" smtClean="0"/>
              <a:t>Nacionalidade;</a:t>
            </a:r>
          </a:p>
          <a:p>
            <a:pPr marL="0" indent="0">
              <a:buNone/>
            </a:pPr>
            <a:r>
              <a:rPr lang="pt-BR" dirty="0" smtClean="0"/>
              <a:t>C [ ] </a:t>
            </a:r>
            <a:r>
              <a:rPr lang="pt-BR" dirty="0"/>
              <a:t>Privação da </a:t>
            </a:r>
            <a:r>
              <a:rPr lang="pt-BR" dirty="0" smtClean="0"/>
              <a:t>Migração;</a:t>
            </a:r>
          </a:p>
          <a:p>
            <a:pPr marL="0" indent="0">
              <a:buNone/>
            </a:pPr>
            <a:r>
              <a:rPr lang="pt-BR" dirty="0" smtClean="0"/>
              <a:t>D [ ] </a:t>
            </a:r>
            <a:r>
              <a:rPr lang="pt-BR" dirty="0"/>
              <a:t>Privação da </a:t>
            </a:r>
            <a:r>
              <a:rPr lang="pt-BR" dirty="0" smtClean="0"/>
              <a:t>Imigração;</a:t>
            </a:r>
          </a:p>
          <a:p>
            <a:pPr marL="0" indent="0">
              <a:buNone/>
            </a:pPr>
            <a:r>
              <a:rPr lang="pt-BR" dirty="0" smtClean="0"/>
              <a:t>E [ ] </a:t>
            </a:r>
            <a:r>
              <a:rPr lang="pt-BR" dirty="0"/>
              <a:t>Privação da </a:t>
            </a:r>
            <a:r>
              <a:rPr lang="pt-BR" dirty="0" smtClean="0"/>
              <a:t>Emigração;</a:t>
            </a:r>
          </a:p>
        </p:txBody>
      </p:sp>
    </p:spTree>
    <p:extLst>
      <p:ext uri="{BB962C8B-B14F-4D97-AF65-F5344CB8AC3E}">
        <p14:creationId xmlns:p14="http://schemas.microsoft.com/office/powerpoint/2010/main" val="163490117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118</a:t>
            </a:r>
            <a:endParaRPr lang="pt-BR" dirty="0"/>
          </a:p>
        </p:txBody>
      </p:sp>
      <p:sp>
        <p:nvSpPr>
          <p:cNvPr id="3" name="Espaço Reservado para Conteúdo 2"/>
          <p:cNvSpPr>
            <a:spLocks noGrp="1"/>
          </p:cNvSpPr>
          <p:nvPr>
            <p:ph idx="1"/>
          </p:nvPr>
        </p:nvSpPr>
        <p:spPr/>
        <p:txBody>
          <a:bodyPr/>
          <a:lstStyle/>
          <a:p>
            <a:pPr marL="0" indent="0">
              <a:buNone/>
            </a:pPr>
            <a:r>
              <a:rPr lang="pt-BR" dirty="0" smtClean="0"/>
              <a:t>A Imigração em tese decorre de um:</a:t>
            </a:r>
          </a:p>
          <a:p>
            <a:pPr marL="0" indent="0">
              <a:buNone/>
            </a:pPr>
            <a:r>
              <a:rPr lang="pt-BR" dirty="0" smtClean="0"/>
              <a:t>A [ ] Desgosto da civilização de origem;</a:t>
            </a:r>
          </a:p>
          <a:p>
            <a:pPr marL="0" indent="0">
              <a:buNone/>
            </a:pPr>
            <a:r>
              <a:rPr lang="pt-BR" dirty="0" smtClean="0"/>
              <a:t>B [ ] Uma necessidade de emprego;</a:t>
            </a:r>
          </a:p>
          <a:p>
            <a:pPr marL="0" indent="0">
              <a:buNone/>
            </a:pPr>
            <a:r>
              <a:rPr lang="pt-BR" dirty="0" smtClean="0"/>
              <a:t>C [ ] Uma fuga do país de origem;</a:t>
            </a:r>
          </a:p>
          <a:p>
            <a:pPr marL="0" indent="0">
              <a:buNone/>
            </a:pPr>
            <a:r>
              <a:rPr lang="pt-BR" dirty="0"/>
              <a:t>D [ ] </a:t>
            </a:r>
            <a:r>
              <a:rPr lang="pt-BR" dirty="0" smtClean="0"/>
              <a:t>Um Direito </a:t>
            </a:r>
            <a:r>
              <a:rPr lang="pt-BR" dirty="0"/>
              <a:t>de mudar de </a:t>
            </a:r>
            <a:r>
              <a:rPr lang="pt-BR" dirty="0" smtClean="0"/>
              <a:t>nacionalidade;</a:t>
            </a:r>
          </a:p>
          <a:p>
            <a:pPr marL="0" indent="0">
              <a:buNone/>
            </a:pPr>
            <a:r>
              <a:rPr lang="pt-BR" dirty="0" smtClean="0"/>
              <a:t>E [ ] Um Excesso administrativo e autoritário do governo local;</a:t>
            </a:r>
            <a:endParaRPr lang="pt-BR" dirty="0"/>
          </a:p>
        </p:txBody>
      </p:sp>
    </p:spTree>
    <p:extLst>
      <p:ext uri="{BB962C8B-B14F-4D97-AF65-F5344CB8AC3E}">
        <p14:creationId xmlns:p14="http://schemas.microsoft.com/office/powerpoint/2010/main" val="1422250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alguém feriu os Direitos Humanos ao invadir uma aldeia e incendiar as casas com as pessoas dormindo por não querer os habitantes próximos da cidade vizinha cometeu um:</a:t>
            </a:r>
          </a:p>
          <a:p>
            <a:pPr marL="0" indent="0">
              <a:buNone/>
            </a:pPr>
            <a:r>
              <a:rPr lang="pt-BR" dirty="0" smtClean="0"/>
              <a:t>A [ ] Crime comum;</a:t>
            </a:r>
          </a:p>
          <a:p>
            <a:pPr marL="0" indent="0">
              <a:buNone/>
            </a:pPr>
            <a:r>
              <a:rPr lang="pt-BR" dirty="0" smtClean="0"/>
              <a:t>B [ ] Ato de barbárie;</a:t>
            </a:r>
          </a:p>
          <a:p>
            <a:pPr marL="0" indent="0">
              <a:buNone/>
            </a:pPr>
            <a:r>
              <a:rPr lang="pt-BR" dirty="0" smtClean="0"/>
              <a:t>C [ ] Comportamento Inconsciente movido pelo ódio e racismo;</a:t>
            </a:r>
          </a:p>
          <a:p>
            <a:pPr marL="0" indent="0">
              <a:buNone/>
            </a:pPr>
            <a:r>
              <a:rPr lang="pt-BR" dirty="0" smtClean="0"/>
              <a:t>D [ ] Ato de legítima defesa;</a:t>
            </a:r>
          </a:p>
          <a:p>
            <a:pPr marL="0" indent="0">
              <a:buNone/>
            </a:pPr>
            <a:r>
              <a:rPr lang="pt-BR" dirty="0" smtClean="0"/>
              <a:t>E [ ] Ato de garantia da Propriedade Privada;</a:t>
            </a:r>
            <a:endParaRPr lang="pt-BR" dirty="0"/>
          </a:p>
        </p:txBody>
      </p:sp>
    </p:spTree>
    <p:extLst>
      <p:ext uri="{BB962C8B-B14F-4D97-AF65-F5344CB8AC3E}">
        <p14:creationId xmlns:p14="http://schemas.microsoft.com/office/powerpoint/2010/main" val="318154583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119</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a união entre partes em que há necessidade de consentimento mútuo e recíproco para a formação de uma união estável e no gozo de direitos jurídicos entre todas as partes envolvidas:</a:t>
            </a:r>
          </a:p>
          <a:p>
            <a:pPr marL="0" indent="0">
              <a:buNone/>
            </a:pPr>
            <a:r>
              <a:rPr lang="pt-BR" dirty="0" smtClean="0"/>
              <a:t>A [ ] Casamento;</a:t>
            </a:r>
          </a:p>
          <a:p>
            <a:pPr marL="0" indent="0">
              <a:buNone/>
            </a:pPr>
            <a:r>
              <a:rPr lang="pt-BR" dirty="0" smtClean="0"/>
              <a:t>B [ ] Divórcio;</a:t>
            </a:r>
          </a:p>
          <a:p>
            <a:pPr marL="0" indent="0">
              <a:buNone/>
            </a:pPr>
            <a:r>
              <a:rPr lang="pt-BR" dirty="0" smtClean="0"/>
              <a:t>C [ ] Noivado;</a:t>
            </a:r>
          </a:p>
          <a:p>
            <a:pPr marL="0" indent="0">
              <a:buNone/>
            </a:pPr>
            <a:r>
              <a:rPr lang="pt-BR" dirty="0" smtClean="0"/>
              <a:t>D [ ] Namoro;</a:t>
            </a:r>
          </a:p>
          <a:p>
            <a:pPr marL="0" indent="0">
              <a:buNone/>
            </a:pPr>
            <a:r>
              <a:rPr lang="pt-BR" dirty="0" smtClean="0"/>
              <a:t>E [ ] Flerte;</a:t>
            </a:r>
            <a:endParaRPr lang="pt-BR" dirty="0"/>
          </a:p>
        </p:txBody>
      </p:sp>
    </p:spTree>
    <p:extLst>
      <p:ext uri="{BB962C8B-B14F-4D97-AF65-F5344CB8AC3E}">
        <p14:creationId xmlns:p14="http://schemas.microsoft.com/office/powerpoint/2010/main" val="352202729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120</a:t>
            </a:r>
            <a:endParaRPr lang="pt-BR" dirty="0"/>
          </a:p>
        </p:txBody>
      </p:sp>
      <p:sp>
        <p:nvSpPr>
          <p:cNvPr id="3" name="Espaço Reservado para Conteúdo 2"/>
          <p:cNvSpPr>
            <a:spLocks noGrp="1"/>
          </p:cNvSpPr>
          <p:nvPr>
            <p:ph idx="1"/>
          </p:nvPr>
        </p:nvSpPr>
        <p:spPr/>
        <p:txBody>
          <a:bodyPr/>
          <a:lstStyle/>
          <a:p>
            <a:pPr marL="0" indent="0">
              <a:buNone/>
            </a:pPr>
            <a:r>
              <a:rPr lang="pt-BR" dirty="0"/>
              <a:t> Os homens e mulheres de maior idade, sem qualquer restrição de raça, nacionalidade ou religião, têm o direito de contrair </a:t>
            </a:r>
            <a:r>
              <a:rPr lang="pt-BR" dirty="0" smtClean="0"/>
              <a:t>____________ </a:t>
            </a:r>
            <a:r>
              <a:rPr lang="pt-BR" dirty="0"/>
              <a:t>e fundar uma </a:t>
            </a:r>
            <a:r>
              <a:rPr lang="pt-BR" dirty="0" smtClean="0"/>
              <a:t>_________. </a:t>
            </a:r>
            <a:r>
              <a:rPr lang="pt-BR" dirty="0"/>
              <a:t>Gozam de iguais direitos em relação ao </a:t>
            </a:r>
            <a:r>
              <a:rPr lang="pt-BR" dirty="0" smtClean="0"/>
              <a:t>___________, </a:t>
            </a:r>
            <a:r>
              <a:rPr lang="pt-BR" dirty="0"/>
              <a:t>sua duração e sua </a:t>
            </a:r>
            <a:r>
              <a:rPr lang="pt-BR" dirty="0" smtClean="0"/>
              <a:t>dissolução;</a:t>
            </a:r>
          </a:p>
          <a:p>
            <a:pPr marL="0" indent="0">
              <a:buNone/>
            </a:pPr>
            <a:r>
              <a:rPr lang="pt-BR" dirty="0" smtClean="0"/>
              <a:t>A [ ] uma doença; clínica; adoecimento.</a:t>
            </a:r>
          </a:p>
          <a:p>
            <a:pPr marL="0" indent="0">
              <a:buNone/>
            </a:pPr>
            <a:r>
              <a:rPr lang="pt-BR" dirty="0" smtClean="0"/>
              <a:t>B [ ] uma dívida; instituição; endividamento.</a:t>
            </a:r>
          </a:p>
          <a:p>
            <a:pPr marL="0" indent="0">
              <a:buNone/>
            </a:pPr>
            <a:r>
              <a:rPr lang="pt-BR" dirty="0" smtClean="0"/>
              <a:t>C [ ] Matrimônio; Família; Casamento.</a:t>
            </a:r>
          </a:p>
          <a:p>
            <a:pPr marL="0" indent="0">
              <a:buNone/>
            </a:pPr>
            <a:r>
              <a:rPr lang="pt-BR" dirty="0" smtClean="0"/>
              <a:t>D [ ] Escola; Sala de aula; ano escolar.</a:t>
            </a:r>
          </a:p>
          <a:p>
            <a:pPr marL="0" indent="0">
              <a:buNone/>
            </a:pPr>
            <a:r>
              <a:rPr lang="pt-BR" dirty="0" smtClean="0"/>
              <a:t>E [ ] Família; Matrimônio; Noivado;</a:t>
            </a:r>
            <a:endParaRPr lang="pt-BR" dirty="0"/>
          </a:p>
        </p:txBody>
      </p:sp>
    </p:spTree>
    <p:extLst>
      <p:ext uri="{BB962C8B-B14F-4D97-AF65-F5344CB8AC3E}">
        <p14:creationId xmlns:p14="http://schemas.microsoft.com/office/powerpoint/2010/main" val="369683709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121</a:t>
            </a:r>
            <a:endParaRPr lang="pt-BR" dirty="0"/>
          </a:p>
        </p:txBody>
      </p:sp>
      <p:sp>
        <p:nvSpPr>
          <p:cNvPr id="3" name="Espaço Reservado para Conteúdo 2"/>
          <p:cNvSpPr>
            <a:spLocks noGrp="1"/>
          </p:cNvSpPr>
          <p:nvPr>
            <p:ph idx="1"/>
          </p:nvPr>
        </p:nvSpPr>
        <p:spPr/>
        <p:txBody>
          <a:bodyPr/>
          <a:lstStyle/>
          <a:p>
            <a:pPr marL="0" indent="0">
              <a:buNone/>
            </a:pPr>
            <a:r>
              <a:rPr lang="pt-BR" dirty="0"/>
              <a:t> O </a:t>
            </a:r>
            <a:r>
              <a:rPr lang="pt-BR" dirty="0" smtClean="0"/>
              <a:t>____________ </a:t>
            </a:r>
            <a:r>
              <a:rPr lang="pt-BR" dirty="0"/>
              <a:t>não será válido senão com o livre e pleno </a:t>
            </a:r>
            <a:r>
              <a:rPr lang="pt-BR" dirty="0" smtClean="0"/>
              <a:t>____________ </a:t>
            </a:r>
            <a:r>
              <a:rPr lang="pt-BR" dirty="0"/>
              <a:t>dos </a:t>
            </a:r>
            <a:r>
              <a:rPr lang="pt-BR" dirty="0" smtClean="0"/>
              <a:t>_____________.</a:t>
            </a:r>
            <a:endParaRPr lang="pt-BR" dirty="0"/>
          </a:p>
          <a:p>
            <a:pPr marL="0" indent="0">
              <a:buNone/>
            </a:pPr>
            <a:r>
              <a:rPr lang="pt-BR" dirty="0" smtClean="0"/>
              <a:t>A [ ] Casamento; consentimento; nubentes;</a:t>
            </a:r>
          </a:p>
          <a:p>
            <a:pPr marL="0" indent="0">
              <a:buNone/>
            </a:pPr>
            <a:r>
              <a:rPr lang="pt-BR" dirty="0" smtClean="0"/>
              <a:t>B [ ] Crime; consentimento; policiais;</a:t>
            </a:r>
          </a:p>
          <a:p>
            <a:pPr marL="0" indent="0">
              <a:buNone/>
            </a:pPr>
            <a:r>
              <a:rPr lang="pt-BR" dirty="0" smtClean="0"/>
              <a:t>C [ ] Estado; exercício; direitos;</a:t>
            </a:r>
          </a:p>
          <a:p>
            <a:pPr marL="0" indent="0">
              <a:buNone/>
            </a:pPr>
            <a:r>
              <a:rPr lang="pt-BR" dirty="0" smtClean="0"/>
              <a:t>D [ ] Empreendimento; registro; empregados;</a:t>
            </a:r>
          </a:p>
          <a:p>
            <a:pPr marL="0" indent="0">
              <a:buNone/>
            </a:pPr>
            <a:r>
              <a:rPr lang="pt-BR" dirty="0" smtClean="0"/>
              <a:t>E [ ] Consentimento; Casamento; namorados;</a:t>
            </a:r>
          </a:p>
        </p:txBody>
      </p:sp>
    </p:spTree>
    <p:extLst>
      <p:ext uri="{BB962C8B-B14F-4D97-AF65-F5344CB8AC3E}">
        <p14:creationId xmlns:p14="http://schemas.microsoft.com/office/powerpoint/2010/main" val="37262123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122</a:t>
            </a:r>
            <a:endParaRPr lang="pt-BR" dirty="0"/>
          </a:p>
        </p:txBody>
      </p:sp>
      <p:sp>
        <p:nvSpPr>
          <p:cNvPr id="3" name="Espaço Reservado para Conteúdo 2"/>
          <p:cNvSpPr>
            <a:spLocks noGrp="1"/>
          </p:cNvSpPr>
          <p:nvPr>
            <p:ph idx="1"/>
          </p:nvPr>
        </p:nvSpPr>
        <p:spPr/>
        <p:txBody>
          <a:bodyPr/>
          <a:lstStyle/>
          <a:p>
            <a:pPr marL="0" indent="0">
              <a:buNone/>
            </a:pPr>
            <a:r>
              <a:rPr lang="pt-BR" dirty="0"/>
              <a:t>  A </a:t>
            </a:r>
            <a:r>
              <a:rPr lang="pt-BR" dirty="0" smtClean="0"/>
              <a:t>____________ </a:t>
            </a:r>
            <a:r>
              <a:rPr lang="pt-BR" dirty="0"/>
              <a:t>é o núcleo natural e fundamental da sociedade e tem </a:t>
            </a:r>
            <a:r>
              <a:rPr lang="pt-BR" dirty="0" smtClean="0"/>
              <a:t>_______________ </a:t>
            </a:r>
            <a:r>
              <a:rPr lang="pt-BR" dirty="0"/>
              <a:t>da sociedade e do Estado</a:t>
            </a:r>
            <a:r>
              <a:rPr lang="pt-BR" dirty="0" smtClean="0"/>
              <a:t>.</a:t>
            </a:r>
          </a:p>
          <a:p>
            <a:pPr marL="0" indent="0">
              <a:buNone/>
            </a:pPr>
            <a:r>
              <a:rPr lang="pt-BR" dirty="0" smtClean="0"/>
              <a:t>A [ ] História; direito à liberdade.</a:t>
            </a:r>
          </a:p>
          <a:p>
            <a:pPr marL="0" indent="0">
              <a:buNone/>
            </a:pPr>
            <a:r>
              <a:rPr lang="pt-BR" dirty="0" smtClean="0"/>
              <a:t>B [ ] Democracia; direito à segurança.</a:t>
            </a:r>
          </a:p>
          <a:p>
            <a:pPr marL="0" indent="0">
              <a:buNone/>
            </a:pPr>
            <a:r>
              <a:rPr lang="pt-BR" dirty="0" smtClean="0"/>
              <a:t>C [ ] Vida; direito a locomoção.</a:t>
            </a:r>
          </a:p>
          <a:p>
            <a:pPr marL="0" indent="0">
              <a:buNone/>
            </a:pPr>
            <a:r>
              <a:rPr lang="pt-BR" dirty="0" smtClean="0"/>
              <a:t>D [ ] cidade; direito a liberdade administrativa.</a:t>
            </a:r>
          </a:p>
          <a:p>
            <a:pPr marL="0" indent="0">
              <a:buNone/>
            </a:pPr>
            <a:r>
              <a:rPr lang="pt-BR" dirty="0" smtClean="0"/>
              <a:t>E [ ] Família, direito de proteção.</a:t>
            </a:r>
            <a:endParaRPr lang="pt-BR" dirty="0"/>
          </a:p>
          <a:p>
            <a:pPr marL="0" indent="0">
              <a:buNone/>
            </a:pPr>
            <a:endParaRPr lang="pt-BR" dirty="0"/>
          </a:p>
        </p:txBody>
      </p:sp>
    </p:spTree>
    <p:extLst>
      <p:ext uri="{BB962C8B-B14F-4D97-AF65-F5344CB8AC3E}">
        <p14:creationId xmlns:p14="http://schemas.microsoft.com/office/powerpoint/2010/main" val="28345786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123</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uma pessoa vive em sociedade ela ganha o direito de administração de um espaço ao qual é fundamental para a sua sobrevivência e desenvolvimento, esse direito é transcrito na forma de:</a:t>
            </a:r>
          </a:p>
          <a:p>
            <a:pPr marL="0" indent="0">
              <a:buNone/>
            </a:pPr>
            <a:r>
              <a:rPr lang="pt-BR" dirty="0" smtClean="0"/>
              <a:t>A [ ] Direito à Propriedade;</a:t>
            </a:r>
          </a:p>
          <a:p>
            <a:pPr marL="0" indent="0">
              <a:buNone/>
            </a:pPr>
            <a:r>
              <a:rPr lang="pt-BR" dirty="0" smtClean="0"/>
              <a:t>B [ ] Direito à Liberdade;</a:t>
            </a:r>
          </a:p>
          <a:p>
            <a:pPr marL="0" indent="0">
              <a:buNone/>
            </a:pPr>
            <a:r>
              <a:rPr lang="pt-BR" dirty="0" smtClean="0"/>
              <a:t>C [ ] Direito à Comunicação;</a:t>
            </a:r>
          </a:p>
          <a:p>
            <a:pPr marL="0" indent="0">
              <a:buNone/>
            </a:pPr>
            <a:r>
              <a:rPr lang="pt-BR" dirty="0" smtClean="0"/>
              <a:t>D [ ] Direito ao Bem-estar;</a:t>
            </a:r>
          </a:p>
          <a:p>
            <a:pPr marL="0" indent="0">
              <a:buNone/>
            </a:pPr>
            <a:r>
              <a:rPr lang="pt-BR" dirty="0" smtClean="0"/>
              <a:t>E [ ] Direito ao Trabalho;</a:t>
            </a:r>
            <a:endParaRPr lang="pt-BR" dirty="0"/>
          </a:p>
        </p:txBody>
      </p:sp>
    </p:spTree>
    <p:extLst>
      <p:ext uri="{BB962C8B-B14F-4D97-AF65-F5344CB8AC3E}">
        <p14:creationId xmlns:p14="http://schemas.microsoft.com/office/powerpoint/2010/main" val="8990342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124</a:t>
            </a:r>
            <a:endParaRPr lang="pt-BR" dirty="0"/>
          </a:p>
        </p:txBody>
      </p:sp>
      <p:sp>
        <p:nvSpPr>
          <p:cNvPr id="3" name="Espaço Reservado para Conteúdo 2"/>
          <p:cNvSpPr>
            <a:spLocks noGrp="1"/>
          </p:cNvSpPr>
          <p:nvPr>
            <p:ph idx="1"/>
          </p:nvPr>
        </p:nvSpPr>
        <p:spPr/>
        <p:txBody>
          <a:bodyPr/>
          <a:lstStyle/>
          <a:p>
            <a:pPr marL="0" indent="0">
              <a:buNone/>
            </a:pPr>
            <a:r>
              <a:rPr lang="pt-BR" dirty="0"/>
              <a:t> Ninguém será </a:t>
            </a:r>
            <a:r>
              <a:rPr lang="pt-BR" dirty="0" smtClean="0"/>
              <a:t>__________ privado </a:t>
            </a:r>
            <a:r>
              <a:rPr lang="pt-BR" dirty="0"/>
              <a:t>de sua </a:t>
            </a:r>
            <a:r>
              <a:rPr lang="pt-BR" dirty="0" smtClean="0"/>
              <a:t>___________.</a:t>
            </a:r>
          </a:p>
          <a:p>
            <a:pPr marL="0" indent="0">
              <a:buNone/>
            </a:pPr>
            <a:r>
              <a:rPr lang="pt-BR" dirty="0" smtClean="0"/>
              <a:t>A [ ] parcialmente; propriedade;</a:t>
            </a:r>
          </a:p>
          <a:p>
            <a:pPr marL="0" indent="0">
              <a:buNone/>
            </a:pPr>
            <a:r>
              <a:rPr lang="pt-BR" dirty="0" smtClean="0"/>
              <a:t>B [ ] arbitrariamente; propriedade;</a:t>
            </a:r>
          </a:p>
          <a:p>
            <a:pPr marL="0" indent="0">
              <a:buNone/>
            </a:pPr>
            <a:r>
              <a:rPr lang="pt-BR" dirty="0" smtClean="0"/>
              <a:t>C [ ] compulsoriamente; profissão;</a:t>
            </a:r>
          </a:p>
          <a:p>
            <a:pPr marL="0" indent="0">
              <a:buNone/>
            </a:pPr>
            <a:r>
              <a:rPr lang="pt-BR" dirty="0" smtClean="0"/>
              <a:t>D [ ] voluntariamente; residência;</a:t>
            </a:r>
          </a:p>
          <a:p>
            <a:pPr marL="0" indent="0">
              <a:buNone/>
            </a:pPr>
            <a:r>
              <a:rPr lang="pt-BR" dirty="0" smtClean="0"/>
              <a:t>E [ ] Nenhuma das respostas anteriores;</a:t>
            </a:r>
            <a:endParaRPr lang="pt-BR" dirty="0"/>
          </a:p>
        </p:txBody>
      </p:sp>
    </p:spTree>
    <p:extLst>
      <p:ext uri="{BB962C8B-B14F-4D97-AF65-F5344CB8AC3E}">
        <p14:creationId xmlns:p14="http://schemas.microsoft.com/office/powerpoint/2010/main" val="160434681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125</a:t>
            </a:r>
            <a:endParaRPr lang="pt-BR" dirty="0"/>
          </a:p>
        </p:txBody>
      </p:sp>
      <p:sp>
        <p:nvSpPr>
          <p:cNvPr id="3" name="Espaço Reservado para Conteúdo 2"/>
          <p:cNvSpPr>
            <a:spLocks noGrp="1"/>
          </p:cNvSpPr>
          <p:nvPr>
            <p:ph idx="1"/>
          </p:nvPr>
        </p:nvSpPr>
        <p:spPr/>
        <p:txBody>
          <a:bodyPr/>
          <a:lstStyle/>
          <a:p>
            <a:pPr marL="0" indent="0">
              <a:buNone/>
            </a:pPr>
            <a:r>
              <a:rPr lang="pt-BR" dirty="0"/>
              <a:t>Todo ser humano tem direito à liberdade de </a:t>
            </a:r>
            <a:r>
              <a:rPr lang="pt-BR" dirty="0" smtClean="0"/>
              <a:t>__________, _____________ e ____________; </a:t>
            </a:r>
            <a:r>
              <a:rPr lang="pt-BR" dirty="0"/>
              <a:t>este direito inclui a liberdade de mudar de religião ou crença e a liberdade de manifestar essa religião ou crença, pelo ensino, pela prática, pelo culto e pela observância, em público ou em particular</a:t>
            </a:r>
            <a:r>
              <a:rPr lang="pt-BR" dirty="0" smtClean="0"/>
              <a:t>.</a:t>
            </a:r>
          </a:p>
          <a:p>
            <a:pPr marL="0" indent="0">
              <a:buNone/>
            </a:pPr>
            <a:r>
              <a:rPr lang="pt-BR" dirty="0" smtClean="0"/>
              <a:t>A [ ] alimentação; memória; religião.</a:t>
            </a:r>
          </a:p>
          <a:p>
            <a:pPr marL="0" indent="0">
              <a:buNone/>
            </a:pPr>
            <a:r>
              <a:rPr lang="pt-BR" dirty="0" smtClean="0"/>
              <a:t>B [ ] religião; crença; fé.</a:t>
            </a:r>
          </a:p>
          <a:p>
            <a:pPr marL="0" indent="0">
              <a:buNone/>
            </a:pPr>
            <a:r>
              <a:rPr lang="pt-BR" dirty="0" smtClean="0"/>
              <a:t>C [ ] pensamento; consciência; religião.</a:t>
            </a:r>
          </a:p>
          <a:p>
            <a:pPr marL="0" indent="0">
              <a:buNone/>
            </a:pPr>
            <a:r>
              <a:rPr lang="pt-BR" dirty="0" smtClean="0"/>
              <a:t>D [ ] viver; alimentar; religião.</a:t>
            </a:r>
          </a:p>
          <a:p>
            <a:pPr marL="0" indent="0">
              <a:buNone/>
            </a:pPr>
            <a:r>
              <a:rPr lang="pt-BR" dirty="0" smtClean="0"/>
              <a:t>E [ ] Nenhuma das versões anteriores.</a:t>
            </a:r>
            <a:endParaRPr lang="pt-BR" dirty="0"/>
          </a:p>
          <a:p>
            <a:pPr marL="0" indent="0">
              <a:buNone/>
            </a:pPr>
            <a:endParaRPr lang="pt-BR" dirty="0"/>
          </a:p>
        </p:txBody>
      </p:sp>
    </p:spTree>
    <p:extLst>
      <p:ext uri="{BB962C8B-B14F-4D97-AF65-F5344CB8AC3E}">
        <p14:creationId xmlns:p14="http://schemas.microsoft.com/office/powerpoint/2010/main" val="31999662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126</a:t>
            </a:r>
            <a:endParaRPr lang="pt-BR" dirty="0"/>
          </a:p>
        </p:txBody>
      </p:sp>
      <p:sp>
        <p:nvSpPr>
          <p:cNvPr id="3" name="Espaço Reservado para Conteúdo 2"/>
          <p:cNvSpPr>
            <a:spLocks noGrp="1"/>
          </p:cNvSpPr>
          <p:nvPr>
            <p:ph idx="1"/>
          </p:nvPr>
        </p:nvSpPr>
        <p:spPr/>
        <p:txBody>
          <a:bodyPr/>
          <a:lstStyle/>
          <a:p>
            <a:pPr marL="0" indent="0">
              <a:buNone/>
            </a:pPr>
            <a:r>
              <a:rPr lang="pt-BR" dirty="0" smtClean="0"/>
              <a:t>Se Fulano de tal tem o pensamento hoje de que é necessário o trabalho para sobreviver para todo ser humano, e passado 15 anos Fulano de tal muda a sua opinião e reflete que o trabalho é necessário apenas para algumas pessoas, não todas, ele, Fulano de tal está exercendo o seu direito de:</a:t>
            </a:r>
          </a:p>
          <a:p>
            <a:pPr marL="0" indent="0">
              <a:buNone/>
            </a:pPr>
            <a:r>
              <a:rPr lang="pt-BR" dirty="0" smtClean="0"/>
              <a:t>A [ ] Comunicação social;</a:t>
            </a:r>
          </a:p>
          <a:p>
            <a:pPr marL="0" indent="0">
              <a:buNone/>
            </a:pPr>
            <a:r>
              <a:rPr lang="pt-BR" dirty="0"/>
              <a:t>B [ ] Liberdade de mudar de </a:t>
            </a:r>
            <a:r>
              <a:rPr lang="pt-BR" dirty="0" smtClean="0"/>
              <a:t>convicção;</a:t>
            </a:r>
          </a:p>
          <a:p>
            <a:pPr marL="0" indent="0">
              <a:buNone/>
            </a:pPr>
            <a:r>
              <a:rPr lang="pt-BR" dirty="0" smtClean="0"/>
              <a:t>C [ ] Liberdade de locomoção;</a:t>
            </a:r>
          </a:p>
          <a:p>
            <a:pPr marL="0" indent="0">
              <a:buNone/>
            </a:pPr>
            <a:r>
              <a:rPr lang="pt-BR" dirty="0" smtClean="0"/>
              <a:t>D [ ] Liberdade de trabalho;</a:t>
            </a:r>
          </a:p>
          <a:p>
            <a:pPr marL="0" indent="0">
              <a:buNone/>
            </a:pPr>
            <a:r>
              <a:rPr lang="pt-BR" dirty="0" smtClean="0"/>
              <a:t>E [ ] Liberdade de se indexar a uma moral;</a:t>
            </a:r>
            <a:endParaRPr lang="pt-BR" dirty="0"/>
          </a:p>
        </p:txBody>
      </p:sp>
    </p:spTree>
    <p:extLst>
      <p:ext uri="{BB962C8B-B14F-4D97-AF65-F5344CB8AC3E}">
        <p14:creationId xmlns:p14="http://schemas.microsoft.com/office/powerpoint/2010/main" val="193277300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127</a:t>
            </a:r>
            <a:endParaRPr lang="pt-BR" dirty="0"/>
          </a:p>
        </p:txBody>
      </p:sp>
      <p:sp>
        <p:nvSpPr>
          <p:cNvPr id="3" name="Espaço Reservado para Conteúdo 2"/>
          <p:cNvSpPr>
            <a:spLocks noGrp="1"/>
          </p:cNvSpPr>
          <p:nvPr>
            <p:ph idx="1"/>
          </p:nvPr>
        </p:nvSpPr>
        <p:spPr/>
        <p:txBody>
          <a:bodyPr/>
          <a:lstStyle/>
          <a:p>
            <a:pPr marL="0" indent="0">
              <a:buNone/>
            </a:pPr>
            <a:r>
              <a:rPr lang="pt-BR" dirty="0"/>
              <a:t>Todo </a:t>
            </a:r>
            <a:r>
              <a:rPr lang="pt-BR" dirty="0" smtClean="0"/>
              <a:t>_____________tem </a:t>
            </a:r>
            <a:r>
              <a:rPr lang="pt-BR" dirty="0"/>
              <a:t>direito à liberdade de </a:t>
            </a:r>
            <a:r>
              <a:rPr lang="pt-BR" dirty="0" smtClean="0"/>
              <a:t>___________ </a:t>
            </a:r>
            <a:r>
              <a:rPr lang="pt-BR" dirty="0"/>
              <a:t>e </a:t>
            </a:r>
            <a:r>
              <a:rPr lang="pt-BR" dirty="0" smtClean="0"/>
              <a:t>___________; </a:t>
            </a:r>
            <a:r>
              <a:rPr lang="pt-BR" dirty="0"/>
              <a:t>este direito inclui a liberdade de, sem interferência, ter opiniões e de procurar, receber e transmitir </a:t>
            </a:r>
            <a:r>
              <a:rPr lang="pt-BR" dirty="0" smtClean="0"/>
              <a:t>__________ </a:t>
            </a:r>
            <a:r>
              <a:rPr lang="pt-BR" dirty="0"/>
              <a:t>e </a:t>
            </a:r>
            <a:r>
              <a:rPr lang="pt-BR" dirty="0" smtClean="0"/>
              <a:t>___________ </a:t>
            </a:r>
            <a:r>
              <a:rPr lang="pt-BR" dirty="0"/>
              <a:t>por quaisquer meios </a:t>
            </a:r>
            <a:r>
              <a:rPr lang="pt-BR" dirty="0" smtClean="0"/>
              <a:t>e </a:t>
            </a:r>
            <a:r>
              <a:rPr lang="pt-BR" dirty="0"/>
              <a:t>independentemente de fronteiras</a:t>
            </a:r>
            <a:r>
              <a:rPr lang="pt-BR" dirty="0" smtClean="0"/>
              <a:t>.</a:t>
            </a:r>
          </a:p>
          <a:p>
            <a:pPr marL="0" indent="0">
              <a:buNone/>
            </a:pPr>
            <a:r>
              <a:rPr lang="pt-BR" dirty="0" smtClean="0"/>
              <a:t>A [ ] ser humano; opinião; expressão; informações; ideias.</a:t>
            </a:r>
          </a:p>
          <a:p>
            <a:pPr marL="0" indent="0">
              <a:buNone/>
            </a:pPr>
            <a:r>
              <a:rPr lang="pt-BR" dirty="0" smtClean="0"/>
              <a:t>B [ ] maior de idade; imprensa; religiosa; a fé; moral;</a:t>
            </a:r>
          </a:p>
          <a:p>
            <a:pPr marL="0" indent="0">
              <a:buNone/>
            </a:pPr>
            <a:r>
              <a:rPr lang="pt-BR" dirty="0" smtClean="0"/>
              <a:t>C [ ] homem; rito; culto; dogmas; imposições;</a:t>
            </a:r>
          </a:p>
          <a:p>
            <a:pPr marL="0" indent="0">
              <a:buNone/>
            </a:pPr>
            <a:r>
              <a:rPr lang="pt-BR" dirty="0" smtClean="0"/>
              <a:t>D [ ] ser; locomoção; residência; herança; propriedades;</a:t>
            </a:r>
          </a:p>
          <a:p>
            <a:pPr marL="0" indent="0">
              <a:buNone/>
            </a:pPr>
            <a:r>
              <a:rPr lang="pt-BR" dirty="0" smtClean="0"/>
              <a:t>E [ ] Nenhuma das respostas anteriores;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98659100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128</a:t>
            </a:r>
            <a:endParaRPr lang="pt-BR" dirty="0"/>
          </a:p>
        </p:txBody>
      </p:sp>
      <p:sp>
        <p:nvSpPr>
          <p:cNvPr id="3" name="Espaço Reservado para Conteúdo 2"/>
          <p:cNvSpPr>
            <a:spLocks noGrp="1"/>
          </p:cNvSpPr>
          <p:nvPr>
            <p:ph idx="1"/>
          </p:nvPr>
        </p:nvSpPr>
        <p:spPr/>
        <p:txBody>
          <a:bodyPr/>
          <a:lstStyle/>
          <a:p>
            <a:pPr marL="0" indent="0">
              <a:buNone/>
            </a:pPr>
            <a:r>
              <a:rPr lang="pt-BR" dirty="0"/>
              <a:t>Todo </a:t>
            </a:r>
            <a:r>
              <a:rPr lang="pt-BR" dirty="0" smtClean="0"/>
              <a:t>___________ tem </a:t>
            </a:r>
            <a:r>
              <a:rPr lang="pt-BR" dirty="0"/>
              <a:t>direito à liberdade de </a:t>
            </a:r>
            <a:r>
              <a:rPr lang="pt-BR" dirty="0" smtClean="0"/>
              <a:t>____________ </a:t>
            </a:r>
            <a:r>
              <a:rPr lang="pt-BR" dirty="0"/>
              <a:t>e </a:t>
            </a:r>
            <a:r>
              <a:rPr lang="pt-BR" dirty="0" smtClean="0"/>
              <a:t>___________.</a:t>
            </a:r>
          </a:p>
          <a:p>
            <a:pPr marL="0" indent="0">
              <a:buNone/>
            </a:pPr>
            <a:r>
              <a:rPr lang="pt-BR" dirty="0" smtClean="0"/>
              <a:t>A [ ] povo; crença; associação bélica.</a:t>
            </a:r>
          </a:p>
          <a:p>
            <a:pPr marL="0" indent="0">
              <a:buNone/>
            </a:pPr>
            <a:r>
              <a:rPr lang="pt-BR" dirty="0" smtClean="0"/>
              <a:t>B [ ] povoado; expressão; associação bélica.</a:t>
            </a:r>
          </a:p>
          <a:p>
            <a:pPr marL="0" indent="0">
              <a:buNone/>
            </a:pPr>
            <a:r>
              <a:rPr lang="pt-BR" dirty="0" smtClean="0"/>
              <a:t>C [ ] ser humano; reunião; associação pacífica.</a:t>
            </a:r>
          </a:p>
          <a:p>
            <a:pPr marL="0" indent="0">
              <a:buNone/>
            </a:pPr>
            <a:r>
              <a:rPr lang="pt-BR" dirty="0" smtClean="0"/>
              <a:t>D [ ] ser humano; associação paramilitar; reunião.</a:t>
            </a:r>
          </a:p>
          <a:p>
            <a:pPr marL="0" indent="0">
              <a:buNone/>
            </a:pPr>
            <a:r>
              <a:rPr lang="pt-BR" dirty="0" smtClean="0"/>
              <a:t>E [ ] maior de idade; reunião; bebidas alcóolicas.</a:t>
            </a:r>
            <a:endParaRPr lang="pt-BR" dirty="0"/>
          </a:p>
          <a:p>
            <a:pPr marL="0" indent="0">
              <a:buNone/>
            </a:pPr>
            <a:endParaRPr lang="pt-BR" dirty="0"/>
          </a:p>
        </p:txBody>
      </p:sp>
    </p:spTree>
    <p:extLst>
      <p:ext uri="{BB962C8B-B14F-4D97-AF65-F5344CB8AC3E}">
        <p14:creationId xmlns:p14="http://schemas.microsoft.com/office/powerpoint/2010/main" val="3990532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a:t>
            </a:r>
            <a:endParaRPr lang="pt-BR" dirty="0"/>
          </a:p>
        </p:txBody>
      </p:sp>
      <p:sp>
        <p:nvSpPr>
          <p:cNvPr id="3" name="Espaço Reservado para Conteúdo 2"/>
          <p:cNvSpPr>
            <a:spLocks noGrp="1"/>
          </p:cNvSpPr>
          <p:nvPr>
            <p:ph idx="1"/>
          </p:nvPr>
        </p:nvSpPr>
        <p:spPr/>
        <p:txBody>
          <a:bodyPr/>
          <a:lstStyle/>
          <a:p>
            <a:pPr marL="0" indent="0">
              <a:buNone/>
            </a:pPr>
            <a:r>
              <a:rPr lang="pt-BR" dirty="0" smtClean="0"/>
              <a:t>Ela é a base para a formação do pensamento, do julgamento, do raciocínio, da tomada de decisão, do desencadeamento do comportamento, para ativar de forma inicial a cognição para a gestão do dado, da informação, do conhecimento e do saber social transferido em um dado momento da vida de um indivíduo no seu processo de identificação com o ambiente:</a:t>
            </a:r>
          </a:p>
          <a:p>
            <a:pPr marL="0" indent="0">
              <a:buNone/>
            </a:pPr>
            <a:r>
              <a:rPr lang="pt-BR" dirty="0" smtClean="0"/>
              <a:t>A [ ] Coração;</a:t>
            </a:r>
          </a:p>
          <a:p>
            <a:pPr marL="0" indent="0">
              <a:buNone/>
            </a:pPr>
            <a:r>
              <a:rPr lang="pt-BR" dirty="0" smtClean="0"/>
              <a:t>B [ ] Cérebro;</a:t>
            </a:r>
          </a:p>
          <a:p>
            <a:pPr marL="0" indent="0">
              <a:buNone/>
            </a:pPr>
            <a:r>
              <a:rPr lang="pt-BR" dirty="0" smtClean="0"/>
              <a:t>C [ ] Consciência Humana;</a:t>
            </a:r>
          </a:p>
          <a:p>
            <a:pPr marL="0" indent="0">
              <a:buNone/>
            </a:pPr>
            <a:r>
              <a:rPr lang="pt-BR" dirty="0" smtClean="0"/>
              <a:t>D [ ] Cerebelo;</a:t>
            </a:r>
          </a:p>
          <a:p>
            <a:pPr marL="0" indent="0">
              <a:buNone/>
            </a:pPr>
            <a:r>
              <a:rPr lang="pt-BR" dirty="0" smtClean="0"/>
              <a:t>E [ ] Deus;</a:t>
            </a:r>
            <a:endParaRPr lang="pt-BR" dirty="0"/>
          </a:p>
        </p:txBody>
      </p:sp>
    </p:spTree>
    <p:extLst>
      <p:ext uri="{BB962C8B-B14F-4D97-AF65-F5344CB8AC3E}">
        <p14:creationId xmlns:p14="http://schemas.microsoft.com/office/powerpoint/2010/main" val="221086178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129</a:t>
            </a:r>
            <a:endParaRPr lang="pt-BR" dirty="0"/>
          </a:p>
        </p:txBody>
      </p:sp>
      <p:sp>
        <p:nvSpPr>
          <p:cNvPr id="3" name="Espaço Reservado para Conteúdo 2"/>
          <p:cNvSpPr>
            <a:spLocks noGrp="1"/>
          </p:cNvSpPr>
          <p:nvPr>
            <p:ph idx="1"/>
          </p:nvPr>
        </p:nvSpPr>
        <p:spPr/>
        <p:txBody>
          <a:bodyPr/>
          <a:lstStyle/>
          <a:p>
            <a:pPr marL="0" indent="0">
              <a:buNone/>
            </a:pPr>
            <a:r>
              <a:rPr lang="pt-BR" dirty="0"/>
              <a:t> </a:t>
            </a:r>
            <a:r>
              <a:rPr lang="pt-BR" dirty="0" smtClean="0"/>
              <a:t>_________ </a:t>
            </a:r>
            <a:r>
              <a:rPr lang="pt-BR" dirty="0"/>
              <a:t>pode ser </a:t>
            </a:r>
            <a:r>
              <a:rPr lang="pt-BR" dirty="0" smtClean="0"/>
              <a:t>_________ </a:t>
            </a:r>
            <a:r>
              <a:rPr lang="pt-BR" dirty="0"/>
              <a:t>a fazer parte de uma </a:t>
            </a:r>
            <a:r>
              <a:rPr lang="pt-BR" dirty="0" smtClean="0"/>
              <a:t>____________.</a:t>
            </a:r>
            <a:endParaRPr lang="pt-BR" dirty="0"/>
          </a:p>
          <a:p>
            <a:pPr marL="0" indent="0">
              <a:buNone/>
            </a:pPr>
            <a:r>
              <a:rPr lang="pt-BR" dirty="0"/>
              <a:t>A [ ] </a:t>
            </a:r>
            <a:r>
              <a:rPr lang="pt-BR" dirty="0" smtClean="0"/>
              <a:t>Povo; livre; manifestação de depredação do patrimônio público.</a:t>
            </a:r>
            <a:endParaRPr lang="pt-BR" dirty="0"/>
          </a:p>
          <a:p>
            <a:pPr marL="0" indent="0">
              <a:buNone/>
            </a:pPr>
            <a:r>
              <a:rPr lang="pt-BR" dirty="0"/>
              <a:t>B [ ] </a:t>
            </a:r>
            <a:r>
              <a:rPr lang="pt-BR" dirty="0" smtClean="0"/>
              <a:t>Mulher; presa; associação.</a:t>
            </a:r>
            <a:endParaRPr lang="pt-BR" dirty="0"/>
          </a:p>
          <a:p>
            <a:pPr marL="0" indent="0">
              <a:buNone/>
            </a:pPr>
            <a:r>
              <a:rPr lang="pt-BR" dirty="0"/>
              <a:t>C [ ] </a:t>
            </a:r>
            <a:r>
              <a:rPr lang="pt-BR" dirty="0" smtClean="0"/>
              <a:t>Homem; julgado; religião.</a:t>
            </a:r>
            <a:endParaRPr lang="pt-BR" dirty="0"/>
          </a:p>
          <a:p>
            <a:pPr marL="0" indent="0">
              <a:buNone/>
            </a:pPr>
            <a:r>
              <a:rPr lang="pt-BR" dirty="0"/>
              <a:t>D [ ] </a:t>
            </a:r>
            <a:r>
              <a:rPr lang="pt-BR" dirty="0" smtClean="0"/>
              <a:t>O ser </a:t>
            </a:r>
            <a:r>
              <a:rPr lang="pt-BR" dirty="0"/>
              <a:t>humano; </a:t>
            </a:r>
            <a:r>
              <a:rPr lang="pt-BR" dirty="0" smtClean="0"/>
              <a:t>canalizado; rebelião.</a:t>
            </a:r>
            <a:endParaRPr lang="pt-BR" dirty="0"/>
          </a:p>
          <a:p>
            <a:pPr marL="0" indent="0">
              <a:buNone/>
            </a:pPr>
            <a:r>
              <a:rPr lang="pt-BR" dirty="0"/>
              <a:t>E [ ] </a:t>
            </a:r>
            <a:r>
              <a:rPr lang="pt-BR" dirty="0" smtClean="0"/>
              <a:t>Ninguém; obrigado; associação.</a:t>
            </a:r>
            <a:endParaRPr lang="pt-BR" dirty="0"/>
          </a:p>
          <a:p>
            <a:pPr marL="0" indent="0">
              <a:buNone/>
            </a:pPr>
            <a:endParaRPr lang="pt-BR" dirty="0"/>
          </a:p>
        </p:txBody>
      </p:sp>
    </p:spTree>
    <p:extLst>
      <p:ext uri="{BB962C8B-B14F-4D97-AF65-F5344CB8AC3E}">
        <p14:creationId xmlns:p14="http://schemas.microsoft.com/office/powerpoint/2010/main" val="195751918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130</a:t>
            </a:r>
            <a:endParaRPr lang="pt-BR" dirty="0"/>
          </a:p>
        </p:txBody>
      </p:sp>
      <p:sp>
        <p:nvSpPr>
          <p:cNvPr id="3" name="Espaço Reservado para Conteúdo 2"/>
          <p:cNvSpPr>
            <a:spLocks noGrp="1"/>
          </p:cNvSpPr>
          <p:nvPr>
            <p:ph idx="1"/>
          </p:nvPr>
        </p:nvSpPr>
        <p:spPr/>
        <p:txBody>
          <a:bodyPr/>
          <a:lstStyle/>
          <a:p>
            <a:pPr marL="0" indent="0">
              <a:buNone/>
            </a:pPr>
            <a:r>
              <a:rPr lang="pt-BR" dirty="0"/>
              <a:t> </a:t>
            </a:r>
            <a:r>
              <a:rPr lang="pt-BR" dirty="0" smtClean="0"/>
              <a:t>_____________ tem </a:t>
            </a:r>
            <a:r>
              <a:rPr lang="pt-BR" dirty="0"/>
              <a:t>o direito de fazer  parte no </a:t>
            </a:r>
            <a:r>
              <a:rPr lang="pt-BR" dirty="0" smtClean="0"/>
              <a:t>_________ </a:t>
            </a:r>
            <a:r>
              <a:rPr lang="pt-BR" dirty="0"/>
              <a:t>de seu país diretamente ou por intermédio de </a:t>
            </a:r>
            <a:r>
              <a:rPr lang="pt-BR" dirty="0" smtClean="0"/>
              <a:t>_________________.</a:t>
            </a:r>
            <a:endParaRPr lang="pt-BR" dirty="0"/>
          </a:p>
          <a:p>
            <a:pPr marL="0" indent="0">
              <a:buNone/>
            </a:pPr>
            <a:r>
              <a:rPr lang="pt-BR" dirty="0"/>
              <a:t>A [ ] </a:t>
            </a:r>
            <a:r>
              <a:rPr lang="pt-BR" dirty="0" smtClean="0"/>
              <a:t>Mulheres; governo; homens que as representem.</a:t>
            </a:r>
            <a:endParaRPr lang="pt-BR" dirty="0"/>
          </a:p>
          <a:p>
            <a:pPr marL="0" indent="0">
              <a:buNone/>
            </a:pPr>
            <a:r>
              <a:rPr lang="pt-BR" dirty="0"/>
              <a:t>B [ ] </a:t>
            </a:r>
            <a:r>
              <a:rPr lang="pt-BR" dirty="0" smtClean="0"/>
              <a:t>Homens; estado; mulheres que os representem.</a:t>
            </a:r>
            <a:endParaRPr lang="pt-BR" dirty="0"/>
          </a:p>
          <a:p>
            <a:pPr marL="0" indent="0">
              <a:buNone/>
            </a:pPr>
            <a:r>
              <a:rPr lang="pt-BR" dirty="0"/>
              <a:t>C [ ] </a:t>
            </a:r>
            <a:r>
              <a:rPr lang="pt-BR" dirty="0" smtClean="0"/>
              <a:t>Crianças; governo; igrejas.</a:t>
            </a:r>
            <a:endParaRPr lang="pt-BR" dirty="0"/>
          </a:p>
          <a:p>
            <a:pPr marL="0" indent="0">
              <a:buNone/>
            </a:pPr>
            <a:r>
              <a:rPr lang="pt-BR" dirty="0"/>
              <a:t>D [ </a:t>
            </a:r>
            <a:r>
              <a:rPr lang="pt-BR" dirty="0" smtClean="0"/>
              <a:t>] Todo ser humano; governo; representantes livremente escolhidos.</a:t>
            </a:r>
            <a:endParaRPr lang="pt-BR" dirty="0"/>
          </a:p>
          <a:p>
            <a:pPr marL="0" indent="0">
              <a:buNone/>
            </a:pPr>
            <a:r>
              <a:rPr lang="pt-BR" dirty="0"/>
              <a:t>E [ ] Ninguém; </a:t>
            </a:r>
            <a:r>
              <a:rPr lang="pt-BR" dirty="0" smtClean="0"/>
              <a:t>governo; militares.</a:t>
            </a:r>
            <a:endParaRPr lang="pt-BR" dirty="0"/>
          </a:p>
          <a:p>
            <a:pPr marL="0" indent="0">
              <a:buNone/>
            </a:pPr>
            <a:endParaRPr lang="pt-BR" dirty="0"/>
          </a:p>
        </p:txBody>
      </p:sp>
    </p:spTree>
    <p:extLst>
      <p:ext uri="{BB962C8B-B14F-4D97-AF65-F5344CB8AC3E}">
        <p14:creationId xmlns:p14="http://schemas.microsoft.com/office/powerpoint/2010/main" val="25844124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131</a:t>
            </a:r>
            <a:endParaRPr lang="pt-BR" dirty="0"/>
          </a:p>
        </p:txBody>
      </p:sp>
      <p:sp>
        <p:nvSpPr>
          <p:cNvPr id="3" name="Espaço Reservado para Conteúdo 2"/>
          <p:cNvSpPr>
            <a:spLocks noGrp="1"/>
          </p:cNvSpPr>
          <p:nvPr>
            <p:ph idx="1"/>
          </p:nvPr>
        </p:nvSpPr>
        <p:spPr/>
        <p:txBody>
          <a:bodyPr/>
          <a:lstStyle/>
          <a:p>
            <a:pPr marL="0" indent="0">
              <a:buNone/>
            </a:pPr>
            <a:r>
              <a:rPr lang="pt-BR" dirty="0"/>
              <a:t> Todo </a:t>
            </a:r>
            <a:r>
              <a:rPr lang="pt-BR" dirty="0" smtClean="0"/>
              <a:t>__________ tem ________ </a:t>
            </a:r>
            <a:r>
              <a:rPr lang="pt-BR" dirty="0"/>
              <a:t>direito de acesso ao </a:t>
            </a:r>
            <a:r>
              <a:rPr lang="pt-BR" dirty="0" smtClean="0"/>
              <a:t>_________do </a:t>
            </a:r>
            <a:r>
              <a:rPr lang="pt-BR" dirty="0"/>
              <a:t>seu país.</a:t>
            </a:r>
          </a:p>
          <a:p>
            <a:pPr marL="0" indent="0">
              <a:buNone/>
            </a:pPr>
            <a:r>
              <a:rPr lang="pt-BR" dirty="0"/>
              <a:t>A [ ] </a:t>
            </a:r>
            <a:r>
              <a:rPr lang="pt-BR" dirty="0" smtClean="0"/>
              <a:t>ser humano; igual; serviço público.</a:t>
            </a:r>
            <a:endParaRPr lang="pt-BR" dirty="0"/>
          </a:p>
          <a:p>
            <a:pPr marL="0" indent="0">
              <a:buNone/>
            </a:pPr>
            <a:r>
              <a:rPr lang="pt-BR" dirty="0"/>
              <a:t>B [ ] </a:t>
            </a:r>
            <a:r>
              <a:rPr lang="pt-BR" dirty="0" smtClean="0"/>
              <a:t>cidadão; diferente; serviço público.</a:t>
            </a:r>
            <a:endParaRPr lang="pt-BR" dirty="0"/>
          </a:p>
          <a:p>
            <a:pPr marL="0" indent="0">
              <a:buNone/>
            </a:pPr>
            <a:r>
              <a:rPr lang="pt-BR" dirty="0"/>
              <a:t>C [ ] </a:t>
            </a:r>
            <a:r>
              <a:rPr lang="pt-BR" dirty="0" smtClean="0"/>
              <a:t>cidadão; igual; trabalho.</a:t>
            </a:r>
            <a:endParaRPr lang="pt-BR" dirty="0"/>
          </a:p>
          <a:p>
            <a:pPr marL="0" indent="0">
              <a:buNone/>
            </a:pPr>
            <a:r>
              <a:rPr lang="pt-BR" dirty="0"/>
              <a:t>D [ ] </a:t>
            </a:r>
            <a:r>
              <a:rPr lang="pt-BR" dirty="0" smtClean="0"/>
              <a:t>ser </a:t>
            </a:r>
            <a:r>
              <a:rPr lang="pt-BR" dirty="0"/>
              <a:t>humano; </a:t>
            </a:r>
            <a:r>
              <a:rPr lang="pt-BR" dirty="0" smtClean="0"/>
              <a:t>diferente; trabalho.</a:t>
            </a:r>
            <a:endParaRPr lang="pt-BR" dirty="0"/>
          </a:p>
          <a:p>
            <a:pPr marL="0" indent="0">
              <a:buNone/>
            </a:pPr>
            <a:r>
              <a:rPr lang="pt-BR" dirty="0"/>
              <a:t>E [ ] </a:t>
            </a:r>
            <a:r>
              <a:rPr lang="pt-BR" dirty="0" smtClean="0"/>
              <a:t>cidadão; garantias do; banco de dados do Estado.</a:t>
            </a:r>
            <a:endParaRPr lang="pt-BR" dirty="0"/>
          </a:p>
          <a:p>
            <a:pPr marL="0" indent="0">
              <a:buNone/>
            </a:pPr>
            <a:endParaRPr lang="pt-BR" dirty="0"/>
          </a:p>
        </p:txBody>
      </p:sp>
    </p:spTree>
    <p:extLst>
      <p:ext uri="{BB962C8B-B14F-4D97-AF65-F5344CB8AC3E}">
        <p14:creationId xmlns:p14="http://schemas.microsoft.com/office/powerpoint/2010/main" val="123443880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132</a:t>
            </a:r>
            <a:endParaRPr lang="pt-BR" dirty="0"/>
          </a:p>
        </p:txBody>
      </p:sp>
      <p:sp>
        <p:nvSpPr>
          <p:cNvPr id="3" name="Espaço Reservado para Conteúdo 2"/>
          <p:cNvSpPr>
            <a:spLocks noGrp="1"/>
          </p:cNvSpPr>
          <p:nvPr>
            <p:ph idx="1"/>
          </p:nvPr>
        </p:nvSpPr>
        <p:spPr/>
        <p:txBody>
          <a:bodyPr/>
          <a:lstStyle/>
          <a:p>
            <a:pPr marL="0" indent="0">
              <a:buNone/>
            </a:pPr>
            <a:r>
              <a:rPr lang="pt-BR" dirty="0"/>
              <a:t>  A vontade do </a:t>
            </a:r>
            <a:r>
              <a:rPr lang="pt-BR" dirty="0" smtClean="0"/>
              <a:t>________ </a:t>
            </a:r>
            <a:r>
              <a:rPr lang="pt-BR" dirty="0"/>
              <a:t>será a base da autoridade do governo; esta vontade será expressa em </a:t>
            </a:r>
            <a:r>
              <a:rPr lang="pt-BR" dirty="0" smtClean="0"/>
              <a:t>___________________, </a:t>
            </a:r>
            <a:r>
              <a:rPr lang="pt-BR" dirty="0"/>
              <a:t>por sufrágio universal, por voto secreto ou processo equivalente que assegure a </a:t>
            </a:r>
            <a:r>
              <a:rPr lang="pt-BR" dirty="0" smtClean="0"/>
              <a:t>__________.</a:t>
            </a:r>
            <a:endParaRPr lang="pt-BR" dirty="0"/>
          </a:p>
          <a:p>
            <a:pPr marL="0" indent="0">
              <a:buNone/>
            </a:pPr>
            <a:r>
              <a:rPr lang="pt-BR" dirty="0"/>
              <a:t>A [ ] </a:t>
            </a:r>
            <a:r>
              <a:rPr lang="pt-BR" dirty="0" smtClean="0"/>
              <a:t>povo</a:t>
            </a:r>
            <a:r>
              <a:rPr lang="pt-BR" dirty="0"/>
              <a:t>; </a:t>
            </a:r>
            <a:r>
              <a:rPr lang="pt-BR" dirty="0" smtClean="0"/>
              <a:t>eleições periódicas e legítimas; liberdade do voto.</a:t>
            </a:r>
            <a:endParaRPr lang="pt-BR" dirty="0"/>
          </a:p>
          <a:p>
            <a:pPr marL="0" indent="0">
              <a:buNone/>
            </a:pPr>
            <a:r>
              <a:rPr lang="pt-BR" dirty="0"/>
              <a:t>B [ ] </a:t>
            </a:r>
            <a:r>
              <a:rPr lang="pt-BR" dirty="0" smtClean="0"/>
              <a:t>soberano; sua autoridade; a expressão do soberano.</a:t>
            </a:r>
            <a:endParaRPr lang="pt-BR" dirty="0"/>
          </a:p>
          <a:p>
            <a:pPr marL="0" indent="0">
              <a:buNone/>
            </a:pPr>
            <a:r>
              <a:rPr lang="pt-BR" dirty="0"/>
              <a:t>C [ ] </a:t>
            </a:r>
            <a:r>
              <a:rPr lang="pt-BR" dirty="0" smtClean="0"/>
              <a:t>rei; expressão do seu pensamento; </a:t>
            </a:r>
            <a:r>
              <a:rPr lang="pt-BR" dirty="0"/>
              <a:t>religião.</a:t>
            </a:r>
          </a:p>
          <a:p>
            <a:pPr marL="0" indent="0">
              <a:buNone/>
            </a:pPr>
            <a:r>
              <a:rPr lang="pt-BR" dirty="0"/>
              <a:t>D [ ] </a:t>
            </a:r>
            <a:r>
              <a:rPr lang="pt-BR" dirty="0" smtClean="0"/>
              <a:t>parlamento; eleições periódicas e legítimas; liberdade de expressão do parlamento.</a:t>
            </a:r>
            <a:endParaRPr lang="pt-BR" dirty="0"/>
          </a:p>
          <a:p>
            <a:pPr marL="0" indent="0">
              <a:buNone/>
            </a:pPr>
            <a:r>
              <a:rPr lang="pt-BR" dirty="0"/>
              <a:t>E [ ] </a:t>
            </a:r>
            <a:r>
              <a:rPr lang="pt-BR" dirty="0" smtClean="0"/>
              <a:t>povo; imposições; livre associação</a:t>
            </a:r>
            <a:r>
              <a:rPr lang="pt-BR" dirty="0"/>
              <a:t>.</a:t>
            </a:r>
          </a:p>
          <a:p>
            <a:pPr marL="0" indent="0">
              <a:buNone/>
            </a:pPr>
            <a:endParaRPr lang="pt-BR" dirty="0"/>
          </a:p>
        </p:txBody>
      </p:sp>
    </p:spTree>
    <p:extLst>
      <p:ext uri="{BB962C8B-B14F-4D97-AF65-F5344CB8AC3E}">
        <p14:creationId xmlns:p14="http://schemas.microsoft.com/office/powerpoint/2010/main" val="187895547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133</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 </a:t>
            </a:r>
            <a:r>
              <a:rPr lang="pt-BR" dirty="0"/>
              <a:t>ser humano, como membro da </a:t>
            </a:r>
            <a:r>
              <a:rPr lang="pt-BR" dirty="0" smtClean="0"/>
              <a:t>__________, </a:t>
            </a:r>
            <a:r>
              <a:rPr lang="pt-BR" dirty="0"/>
              <a:t>tem direito à </a:t>
            </a:r>
            <a:r>
              <a:rPr lang="pt-BR" dirty="0" smtClean="0"/>
              <a:t>____________, </a:t>
            </a:r>
            <a:r>
              <a:rPr lang="pt-BR" dirty="0"/>
              <a:t>à realização pelo esforço nacional, pela cooperação internacional e de acordo com a organização e recursos de cada Estado, dos direitos econômicos, sociais e culturais indispensáveis à sua dignidade e ao livre desenvolvimento da sua personalidade.</a:t>
            </a:r>
          </a:p>
          <a:p>
            <a:pPr marL="0" indent="0">
              <a:buNone/>
            </a:pPr>
            <a:r>
              <a:rPr lang="pt-BR" dirty="0"/>
              <a:t>A [ ] </a:t>
            </a:r>
            <a:r>
              <a:rPr lang="pt-BR" dirty="0" smtClean="0"/>
              <a:t>Um e outro; aldeia; </a:t>
            </a:r>
            <a:r>
              <a:rPr lang="pt-BR" dirty="0"/>
              <a:t>liberdade do voto.</a:t>
            </a:r>
          </a:p>
          <a:p>
            <a:pPr marL="0" indent="0">
              <a:buNone/>
            </a:pPr>
            <a:r>
              <a:rPr lang="pt-BR" dirty="0"/>
              <a:t>B [ ] </a:t>
            </a:r>
            <a:r>
              <a:rPr lang="pt-BR" dirty="0" smtClean="0"/>
              <a:t>Todos; sociedade; segurança social; .</a:t>
            </a:r>
            <a:endParaRPr lang="pt-BR" dirty="0"/>
          </a:p>
          <a:p>
            <a:pPr marL="0" indent="0">
              <a:buNone/>
            </a:pPr>
            <a:r>
              <a:rPr lang="pt-BR" dirty="0"/>
              <a:t>C [ ] </a:t>
            </a:r>
            <a:r>
              <a:rPr lang="pt-BR" dirty="0" smtClean="0"/>
              <a:t>Um e outro; </a:t>
            </a:r>
            <a:r>
              <a:rPr lang="pt-BR" dirty="0"/>
              <a:t>expressão do seu pensamento; religião.</a:t>
            </a:r>
          </a:p>
          <a:p>
            <a:pPr marL="0" indent="0">
              <a:buNone/>
            </a:pPr>
            <a:r>
              <a:rPr lang="pt-BR" dirty="0"/>
              <a:t>D [ ] </a:t>
            </a:r>
            <a:r>
              <a:rPr lang="pt-BR" dirty="0" smtClean="0"/>
              <a:t>Todos; sociedade; </a:t>
            </a:r>
            <a:r>
              <a:rPr lang="pt-BR" dirty="0"/>
              <a:t>liberdade de expressão do parlamento.</a:t>
            </a:r>
          </a:p>
          <a:p>
            <a:pPr marL="0" indent="0">
              <a:buNone/>
            </a:pPr>
            <a:r>
              <a:rPr lang="pt-BR" dirty="0"/>
              <a:t>E [ ] </a:t>
            </a:r>
            <a:r>
              <a:rPr lang="pt-BR" dirty="0" smtClean="0"/>
              <a:t>O; cidade; segurança social.</a:t>
            </a:r>
            <a:endParaRPr lang="pt-BR" dirty="0"/>
          </a:p>
          <a:p>
            <a:pPr marL="0" indent="0">
              <a:buNone/>
            </a:pPr>
            <a:endParaRPr lang="pt-BR" dirty="0"/>
          </a:p>
        </p:txBody>
      </p:sp>
    </p:spTree>
    <p:extLst>
      <p:ext uri="{BB962C8B-B14F-4D97-AF65-F5344CB8AC3E}">
        <p14:creationId xmlns:p14="http://schemas.microsoft.com/office/powerpoint/2010/main" val="3377028897"/>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134</a:t>
            </a:r>
            <a:endParaRPr lang="pt-BR" dirty="0"/>
          </a:p>
        </p:txBody>
      </p:sp>
      <p:sp>
        <p:nvSpPr>
          <p:cNvPr id="3" name="Espaço Reservado para Conteúdo 2"/>
          <p:cNvSpPr>
            <a:spLocks noGrp="1"/>
          </p:cNvSpPr>
          <p:nvPr>
            <p:ph idx="1"/>
          </p:nvPr>
        </p:nvSpPr>
        <p:spPr/>
        <p:txBody>
          <a:bodyPr/>
          <a:lstStyle/>
          <a:p>
            <a:pPr marL="0" indent="0">
              <a:buNone/>
            </a:pPr>
            <a:r>
              <a:rPr lang="pt-BR" dirty="0" smtClean="0"/>
              <a:t>Fulana de tal pode comprar uma roupa para vestir através de um processo natural que partiu de sua escolha pode-se dizer que houve portanto:</a:t>
            </a:r>
            <a:endParaRPr lang="pt-BR" dirty="0"/>
          </a:p>
          <a:p>
            <a:pPr marL="0" indent="0">
              <a:buNone/>
            </a:pPr>
            <a:r>
              <a:rPr lang="pt-BR" dirty="0"/>
              <a:t>A [ ] Satisfação dos direitos econômicos.</a:t>
            </a:r>
          </a:p>
          <a:p>
            <a:pPr marL="0" indent="0">
              <a:buNone/>
            </a:pPr>
            <a:r>
              <a:rPr lang="pt-BR" dirty="0"/>
              <a:t>B [ ] </a:t>
            </a:r>
            <a:r>
              <a:rPr lang="pt-BR" dirty="0"/>
              <a:t>Satisfação dos direitos </a:t>
            </a:r>
            <a:r>
              <a:rPr lang="pt-BR" dirty="0" smtClean="0"/>
              <a:t>sociais.</a:t>
            </a:r>
            <a:endParaRPr lang="pt-BR" dirty="0"/>
          </a:p>
          <a:p>
            <a:pPr marL="0" indent="0">
              <a:buNone/>
            </a:pPr>
            <a:r>
              <a:rPr lang="pt-BR" dirty="0"/>
              <a:t>C [ ] Satisfação dos direitos culturais.</a:t>
            </a:r>
          </a:p>
          <a:p>
            <a:pPr marL="0" indent="0">
              <a:buNone/>
            </a:pPr>
            <a:r>
              <a:rPr lang="pt-BR" dirty="0"/>
              <a:t>D [ ] Harmonia com a organização.</a:t>
            </a:r>
          </a:p>
          <a:p>
            <a:pPr marL="0" indent="0">
              <a:buNone/>
            </a:pPr>
            <a:r>
              <a:rPr lang="pt-BR" dirty="0"/>
              <a:t>E [ ] Harmonia com os recursos.</a:t>
            </a:r>
          </a:p>
          <a:p>
            <a:pPr marL="0" indent="0">
              <a:buNone/>
            </a:pPr>
            <a:endParaRPr lang="pt-BR" dirty="0"/>
          </a:p>
        </p:txBody>
      </p:sp>
    </p:spTree>
    <p:extLst>
      <p:ext uri="{BB962C8B-B14F-4D97-AF65-F5344CB8AC3E}">
        <p14:creationId xmlns:p14="http://schemas.microsoft.com/office/powerpoint/2010/main" val="358066109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135</a:t>
            </a:r>
            <a:endParaRPr lang="pt-BR" dirty="0"/>
          </a:p>
        </p:txBody>
      </p:sp>
      <p:sp>
        <p:nvSpPr>
          <p:cNvPr id="3" name="Espaço Reservado para Conteúdo 2"/>
          <p:cNvSpPr>
            <a:spLocks noGrp="1"/>
          </p:cNvSpPr>
          <p:nvPr>
            <p:ph idx="1"/>
          </p:nvPr>
        </p:nvSpPr>
        <p:spPr/>
        <p:txBody>
          <a:bodyPr/>
          <a:lstStyle/>
          <a:p>
            <a:pPr marL="0" indent="0">
              <a:buNone/>
            </a:pPr>
            <a:r>
              <a:rPr lang="pt-BR" dirty="0" smtClean="0"/>
              <a:t>Fulana de tal teve acesso a uma peça teatral através de um processo natural que partiu de sua escolha pode-se dizer que houve portanto:</a:t>
            </a:r>
            <a:endParaRPr lang="pt-BR" dirty="0"/>
          </a:p>
          <a:p>
            <a:pPr marL="0" indent="0">
              <a:buNone/>
            </a:pPr>
            <a:r>
              <a:rPr lang="pt-BR" dirty="0"/>
              <a:t>A [ ] Satisfação dos direitos econômicos.</a:t>
            </a:r>
          </a:p>
          <a:p>
            <a:pPr marL="0" indent="0">
              <a:buNone/>
            </a:pPr>
            <a:r>
              <a:rPr lang="pt-BR" dirty="0"/>
              <a:t>B [ ] </a:t>
            </a:r>
            <a:r>
              <a:rPr lang="pt-BR" dirty="0"/>
              <a:t>Satisfação dos direitos </a:t>
            </a:r>
            <a:r>
              <a:rPr lang="pt-BR" dirty="0" smtClean="0"/>
              <a:t>sociais.</a:t>
            </a:r>
            <a:endParaRPr lang="pt-BR" dirty="0"/>
          </a:p>
          <a:p>
            <a:pPr marL="0" indent="0">
              <a:buNone/>
            </a:pPr>
            <a:r>
              <a:rPr lang="pt-BR" dirty="0"/>
              <a:t>C [ ] Satisfação dos direitos culturais.</a:t>
            </a:r>
          </a:p>
          <a:p>
            <a:pPr marL="0" indent="0">
              <a:buNone/>
            </a:pPr>
            <a:r>
              <a:rPr lang="pt-BR" dirty="0"/>
              <a:t>D [ ] Harmonia com </a:t>
            </a:r>
            <a:r>
              <a:rPr lang="pt-BR" dirty="0" smtClean="0"/>
              <a:t>o Estado.</a:t>
            </a:r>
            <a:endParaRPr lang="pt-BR" dirty="0"/>
          </a:p>
          <a:p>
            <a:pPr marL="0" indent="0">
              <a:buNone/>
            </a:pPr>
            <a:r>
              <a:rPr lang="pt-BR" dirty="0"/>
              <a:t>E [ ] Harmonia com os recursos.</a:t>
            </a:r>
          </a:p>
          <a:p>
            <a:pPr marL="0" indent="0">
              <a:buNone/>
            </a:pPr>
            <a:endParaRPr lang="pt-BR" dirty="0"/>
          </a:p>
        </p:txBody>
      </p:sp>
    </p:spTree>
    <p:extLst>
      <p:ext uri="{BB962C8B-B14F-4D97-AF65-F5344CB8AC3E}">
        <p14:creationId xmlns:p14="http://schemas.microsoft.com/office/powerpoint/2010/main" val="344308214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136</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Beltrano de tal teve acesso a informações em sua prefeitura sobre o seu imóvel através de um processo natural que partiu de sua necessidade e decisão de procurar o estado pode-se dizer que houve portanto:</a:t>
            </a:r>
            <a:endParaRPr lang="pt-BR" dirty="0"/>
          </a:p>
          <a:p>
            <a:pPr marL="0" indent="0">
              <a:buNone/>
            </a:pPr>
            <a:r>
              <a:rPr lang="pt-BR" dirty="0"/>
              <a:t>A [ ] Satisfação dos direitos econômicos.</a:t>
            </a:r>
          </a:p>
          <a:p>
            <a:pPr marL="0" indent="0">
              <a:buNone/>
            </a:pPr>
            <a:r>
              <a:rPr lang="pt-BR" dirty="0"/>
              <a:t>B [ ] </a:t>
            </a:r>
            <a:r>
              <a:rPr lang="pt-BR" dirty="0"/>
              <a:t>Satisfação dos direitos </a:t>
            </a:r>
            <a:r>
              <a:rPr lang="pt-BR" dirty="0" smtClean="0"/>
              <a:t>sociais.</a:t>
            </a:r>
            <a:endParaRPr lang="pt-BR" dirty="0"/>
          </a:p>
          <a:p>
            <a:pPr marL="0" indent="0">
              <a:buNone/>
            </a:pPr>
            <a:r>
              <a:rPr lang="pt-BR" dirty="0"/>
              <a:t>C [ ] Satisfação dos direitos culturais.</a:t>
            </a:r>
          </a:p>
          <a:p>
            <a:pPr marL="0" indent="0">
              <a:buNone/>
            </a:pPr>
            <a:r>
              <a:rPr lang="pt-BR" dirty="0"/>
              <a:t>D [ ] Harmonia com </a:t>
            </a:r>
            <a:r>
              <a:rPr lang="pt-BR" dirty="0" smtClean="0"/>
              <a:t>o Estado.</a:t>
            </a:r>
            <a:endParaRPr lang="pt-BR" dirty="0"/>
          </a:p>
          <a:p>
            <a:pPr marL="0" indent="0">
              <a:buNone/>
            </a:pPr>
            <a:r>
              <a:rPr lang="pt-BR" dirty="0"/>
              <a:t>E [ ] Harmonia com os recursos.</a:t>
            </a:r>
          </a:p>
          <a:p>
            <a:pPr marL="0" indent="0">
              <a:buNone/>
            </a:pPr>
            <a:endParaRPr lang="pt-BR" dirty="0"/>
          </a:p>
        </p:txBody>
      </p:sp>
    </p:spTree>
    <p:extLst>
      <p:ext uri="{BB962C8B-B14F-4D97-AF65-F5344CB8AC3E}">
        <p14:creationId xmlns:p14="http://schemas.microsoft.com/office/powerpoint/2010/main" val="52279669"/>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137</a:t>
            </a:r>
            <a:endParaRPr lang="pt-BR" dirty="0"/>
          </a:p>
        </p:txBody>
      </p:sp>
      <p:sp>
        <p:nvSpPr>
          <p:cNvPr id="3" name="Espaço Reservado para Conteúdo 2"/>
          <p:cNvSpPr>
            <a:spLocks noGrp="1"/>
          </p:cNvSpPr>
          <p:nvPr>
            <p:ph idx="1"/>
          </p:nvPr>
        </p:nvSpPr>
        <p:spPr/>
        <p:txBody>
          <a:bodyPr/>
          <a:lstStyle/>
          <a:p>
            <a:pPr marL="0" indent="0">
              <a:buNone/>
            </a:pPr>
            <a:r>
              <a:rPr lang="pt-BR" dirty="0" err="1" smtClean="0"/>
              <a:t>Ciclana</a:t>
            </a:r>
            <a:r>
              <a:rPr lang="pt-BR" dirty="0" smtClean="0"/>
              <a:t> de tal pagou os impostos em dia, que foi instituído por Lei prévia em igualdade para todos os contribuintes e os recursos foram aplicados no asfalto de sua rua, os fatos ocorreram através de um processo natural que partiu de sua vontade de procurar o estado para quitar a obrigação pode-se dizer que houve portanto:</a:t>
            </a:r>
            <a:endParaRPr lang="pt-BR" dirty="0"/>
          </a:p>
          <a:p>
            <a:pPr marL="0" indent="0">
              <a:buNone/>
            </a:pPr>
            <a:r>
              <a:rPr lang="pt-BR" dirty="0"/>
              <a:t>A [ ] Satisfação dos direitos econômicos.</a:t>
            </a:r>
          </a:p>
          <a:p>
            <a:pPr marL="0" indent="0">
              <a:buNone/>
            </a:pPr>
            <a:r>
              <a:rPr lang="pt-BR" dirty="0"/>
              <a:t>B [ ] </a:t>
            </a:r>
            <a:r>
              <a:rPr lang="pt-BR" dirty="0"/>
              <a:t>Satisfação dos direitos </a:t>
            </a:r>
            <a:r>
              <a:rPr lang="pt-BR" dirty="0" smtClean="0"/>
              <a:t>sociais.</a:t>
            </a:r>
            <a:endParaRPr lang="pt-BR" dirty="0"/>
          </a:p>
          <a:p>
            <a:pPr marL="0" indent="0">
              <a:buNone/>
            </a:pPr>
            <a:r>
              <a:rPr lang="pt-BR" dirty="0"/>
              <a:t>C [ ] Satisfação dos direitos culturais.</a:t>
            </a:r>
          </a:p>
          <a:p>
            <a:pPr marL="0" indent="0">
              <a:buNone/>
            </a:pPr>
            <a:r>
              <a:rPr lang="pt-BR" dirty="0"/>
              <a:t>D [ ] Harmonia com </a:t>
            </a:r>
            <a:r>
              <a:rPr lang="pt-BR" dirty="0" smtClean="0"/>
              <a:t>o Estado.</a:t>
            </a:r>
            <a:endParaRPr lang="pt-BR" dirty="0"/>
          </a:p>
          <a:p>
            <a:pPr marL="0" indent="0">
              <a:buNone/>
            </a:pPr>
            <a:r>
              <a:rPr lang="pt-BR" dirty="0"/>
              <a:t>E [ ] Harmonia com os recursos.</a:t>
            </a:r>
          </a:p>
          <a:p>
            <a:pPr marL="0" indent="0">
              <a:buNone/>
            </a:pPr>
            <a:endParaRPr lang="pt-BR" dirty="0"/>
          </a:p>
        </p:txBody>
      </p:sp>
    </p:spTree>
    <p:extLst>
      <p:ext uri="{BB962C8B-B14F-4D97-AF65-F5344CB8AC3E}">
        <p14:creationId xmlns:p14="http://schemas.microsoft.com/office/powerpoint/2010/main" val="30892453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138</a:t>
            </a:r>
            <a:endParaRPr lang="pt-BR" dirty="0"/>
          </a:p>
        </p:txBody>
      </p:sp>
      <p:sp>
        <p:nvSpPr>
          <p:cNvPr id="3" name="Espaço Reservado para Conteúdo 2"/>
          <p:cNvSpPr>
            <a:spLocks noGrp="1"/>
          </p:cNvSpPr>
          <p:nvPr>
            <p:ph idx="1"/>
          </p:nvPr>
        </p:nvSpPr>
        <p:spPr/>
        <p:txBody>
          <a:bodyPr/>
          <a:lstStyle/>
          <a:p>
            <a:pPr marL="0" indent="0">
              <a:buNone/>
            </a:pPr>
            <a:r>
              <a:rPr lang="pt-BR" dirty="0" err="1" smtClean="0"/>
              <a:t>Ciclana</a:t>
            </a:r>
            <a:r>
              <a:rPr lang="pt-BR" dirty="0" smtClean="0"/>
              <a:t> de tal pagou os impostos em dia, que foi instituído por Lei prévia em igualdade para todos os contribuintes e os recursos foram desviados da finalidade do pagamento, os fatos ocorreram através de um processo natural que partiu de sua vontade de procurar o estado para quitar a obrigação pode-se dizer que faltou em relação a finalidade:</a:t>
            </a:r>
            <a:endParaRPr lang="pt-BR" dirty="0"/>
          </a:p>
          <a:p>
            <a:pPr marL="0" indent="0">
              <a:buNone/>
            </a:pPr>
            <a:r>
              <a:rPr lang="pt-BR" dirty="0"/>
              <a:t>A [ ] Satisfação dos direitos econômicos.</a:t>
            </a:r>
          </a:p>
          <a:p>
            <a:pPr marL="0" indent="0">
              <a:buNone/>
            </a:pPr>
            <a:r>
              <a:rPr lang="pt-BR" dirty="0"/>
              <a:t>B [ ] </a:t>
            </a:r>
            <a:r>
              <a:rPr lang="pt-BR" dirty="0"/>
              <a:t>Satisfação dos direitos </a:t>
            </a:r>
            <a:r>
              <a:rPr lang="pt-BR" dirty="0" smtClean="0"/>
              <a:t>sociais.</a:t>
            </a:r>
            <a:endParaRPr lang="pt-BR" dirty="0"/>
          </a:p>
          <a:p>
            <a:pPr marL="0" indent="0">
              <a:buNone/>
            </a:pPr>
            <a:r>
              <a:rPr lang="pt-BR" dirty="0"/>
              <a:t>C [ ] Satisfação dos direitos culturais.</a:t>
            </a:r>
          </a:p>
          <a:p>
            <a:pPr marL="0" indent="0">
              <a:buNone/>
            </a:pPr>
            <a:r>
              <a:rPr lang="pt-BR" dirty="0"/>
              <a:t>D [ ] Harmonia com </a:t>
            </a:r>
            <a:r>
              <a:rPr lang="pt-BR" dirty="0" smtClean="0"/>
              <a:t>o Estado.</a:t>
            </a:r>
            <a:endParaRPr lang="pt-BR" dirty="0"/>
          </a:p>
          <a:p>
            <a:pPr marL="0" indent="0">
              <a:buNone/>
            </a:pPr>
            <a:r>
              <a:rPr lang="pt-BR" dirty="0"/>
              <a:t>E [ ] Harmonia com os recursos.</a:t>
            </a:r>
          </a:p>
          <a:p>
            <a:pPr marL="0" indent="0">
              <a:buNone/>
            </a:pPr>
            <a:endParaRPr lang="pt-BR" dirty="0"/>
          </a:p>
        </p:txBody>
      </p:sp>
    </p:spTree>
    <p:extLst>
      <p:ext uri="{BB962C8B-B14F-4D97-AF65-F5344CB8AC3E}">
        <p14:creationId xmlns:p14="http://schemas.microsoft.com/office/powerpoint/2010/main" val="2458207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a:t>
            </a:r>
            <a:endParaRPr lang="pt-BR" dirty="0"/>
          </a:p>
        </p:txBody>
      </p:sp>
      <p:sp>
        <p:nvSpPr>
          <p:cNvPr id="3" name="Espaço Reservado para Conteúdo 2"/>
          <p:cNvSpPr>
            <a:spLocks noGrp="1"/>
          </p:cNvSpPr>
          <p:nvPr>
            <p:ph idx="1"/>
          </p:nvPr>
        </p:nvSpPr>
        <p:spPr/>
        <p:txBody>
          <a:bodyPr/>
          <a:lstStyle/>
          <a:p>
            <a:pPr marL="0" indent="0">
              <a:buNone/>
            </a:pPr>
            <a:r>
              <a:rPr lang="pt-BR" dirty="0" smtClean="0"/>
              <a:t>São pessoas com habilidades para relacionar coisas a personalidade, relacionar coisas pertencentes a outras pessoas e geração do vínculo com o ambiente. Possuem capacidade de decisão biológica e cada pessoa é um universo em miniatura com diferenças fundamentais de outro de mesma espécie:</a:t>
            </a:r>
          </a:p>
          <a:p>
            <a:pPr marL="0" indent="0">
              <a:buNone/>
            </a:pPr>
            <a:r>
              <a:rPr lang="pt-BR" dirty="0" smtClean="0"/>
              <a:t>A [ ] Seres Humanos;</a:t>
            </a:r>
          </a:p>
          <a:p>
            <a:pPr marL="0" indent="0">
              <a:buNone/>
            </a:pPr>
            <a:r>
              <a:rPr lang="pt-BR" dirty="0" smtClean="0"/>
              <a:t>B [ ] Golfinhos;</a:t>
            </a:r>
          </a:p>
          <a:p>
            <a:pPr marL="0" indent="0">
              <a:buNone/>
            </a:pPr>
            <a:r>
              <a:rPr lang="pt-BR" dirty="0" smtClean="0"/>
              <a:t>C [ ] Animais de Estimação;</a:t>
            </a:r>
          </a:p>
          <a:p>
            <a:pPr marL="0" indent="0">
              <a:buNone/>
            </a:pPr>
            <a:r>
              <a:rPr lang="pt-BR" dirty="0" smtClean="0"/>
              <a:t>D [ ] Plantas, fungos e bactérias;</a:t>
            </a:r>
          </a:p>
          <a:p>
            <a:pPr marL="0" indent="0">
              <a:buNone/>
            </a:pPr>
            <a:r>
              <a:rPr lang="pt-BR" dirty="0" smtClean="0"/>
              <a:t>E [ ] Pedras;</a:t>
            </a:r>
            <a:endParaRPr lang="pt-BR" dirty="0"/>
          </a:p>
        </p:txBody>
      </p:sp>
    </p:spTree>
    <p:extLst>
      <p:ext uri="{BB962C8B-B14F-4D97-AF65-F5344CB8AC3E}">
        <p14:creationId xmlns:p14="http://schemas.microsoft.com/office/powerpoint/2010/main" val="3746649502"/>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139</a:t>
            </a:r>
            <a:endParaRPr lang="pt-BR" dirty="0"/>
          </a:p>
        </p:txBody>
      </p:sp>
      <p:sp>
        <p:nvSpPr>
          <p:cNvPr id="3" name="Espaço Reservado para Conteúdo 2"/>
          <p:cNvSpPr>
            <a:spLocks noGrp="1"/>
          </p:cNvSpPr>
          <p:nvPr>
            <p:ph idx="1"/>
          </p:nvPr>
        </p:nvSpPr>
        <p:spPr/>
        <p:txBody>
          <a:bodyPr/>
          <a:lstStyle/>
          <a:p>
            <a:pPr marL="0" indent="0">
              <a:buNone/>
            </a:pPr>
            <a:r>
              <a:rPr lang="pt-BR" dirty="0"/>
              <a:t>Todo ser humano tem direito ao </a:t>
            </a:r>
            <a:r>
              <a:rPr lang="pt-BR" dirty="0" smtClean="0"/>
              <a:t>__________, </a:t>
            </a:r>
            <a:r>
              <a:rPr lang="pt-BR" dirty="0"/>
              <a:t>à </a:t>
            </a:r>
            <a:r>
              <a:rPr lang="pt-BR" dirty="0" smtClean="0"/>
              <a:t>________, </a:t>
            </a:r>
            <a:r>
              <a:rPr lang="pt-BR" dirty="0"/>
              <a:t>a condições justas e favoráveis de trabalho e à </a:t>
            </a:r>
            <a:r>
              <a:rPr lang="pt-BR" dirty="0" smtClean="0"/>
              <a:t>_________ </a:t>
            </a:r>
            <a:r>
              <a:rPr lang="pt-BR" dirty="0"/>
              <a:t>contra o desemprego.</a:t>
            </a:r>
          </a:p>
          <a:p>
            <a:pPr marL="0" indent="0">
              <a:buNone/>
            </a:pPr>
            <a:r>
              <a:rPr lang="pt-BR" dirty="0"/>
              <a:t>A [ </a:t>
            </a:r>
            <a:r>
              <a:rPr lang="pt-BR" dirty="0" smtClean="0"/>
              <a:t>] salário; folgas; liberdade.</a:t>
            </a:r>
            <a:endParaRPr lang="pt-BR" dirty="0"/>
          </a:p>
          <a:p>
            <a:pPr marL="0" indent="0">
              <a:buNone/>
            </a:pPr>
            <a:r>
              <a:rPr lang="pt-BR" dirty="0"/>
              <a:t>B [ ] </a:t>
            </a:r>
            <a:r>
              <a:rPr lang="pt-BR" dirty="0" smtClean="0"/>
              <a:t>ócio; competição; proteção.</a:t>
            </a:r>
            <a:endParaRPr lang="pt-BR" dirty="0"/>
          </a:p>
          <a:p>
            <a:pPr marL="0" indent="0">
              <a:buNone/>
            </a:pPr>
            <a:r>
              <a:rPr lang="pt-BR" dirty="0" smtClean="0"/>
              <a:t>C </a:t>
            </a:r>
            <a:r>
              <a:rPr lang="pt-BR" dirty="0"/>
              <a:t>[ </a:t>
            </a:r>
            <a:r>
              <a:rPr lang="pt-BR" dirty="0" smtClean="0"/>
              <a:t>] exercício da profissão; empregabilidade; demissão.</a:t>
            </a:r>
            <a:endParaRPr lang="pt-BR" dirty="0"/>
          </a:p>
          <a:p>
            <a:pPr marL="0" indent="0">
              <a:buNone/>
            </a:pPr>
            <a:r>
              <a:rPr lang="pt-BR" dirty="0"/>
              <a:t>D [ ] </a:t>
            </a:r>
            <a:r>
              <a:rPr lang="pt-BR" dirty="0" smtClean="0"/>
              <a:t>trabalho; livre escolha do emprego; proteção.</a:t>
            </a:r>
          </a:p>
          <a:p>
            <a:pPr marL="0" indent="0">
              <a:buNone/>
            </a:pPr>
            <a:r>
              <a:rPr lang="pt-BR" dirty="0" smtClean="0"/>
              <a:t>E </a:t>
            </a:r>
            <a:r>
              <a:rPr lang="pt-BR" dirty="0"/>
              <a:t>[ </a:t>
            </a:r>
            <a:r>
              <a:rPr lang="pt-BR" dirty="0" smtClean="0"/>
              <a:t>] uniforme; competição; liberdade.</a:t>
            </a:r>
            <a:endParaRPr lang="pt-BR" dirty="0"/>
          </a:p>
        </p:txBody>
      </p:sp>
    </p:spTree>
    <p:extLst>
      <p:ext uri="{BB962C8B-B14F-4D97-AF65-F5344CB8AC3E}">
        <p14:creationId xmlns:p14="http://schemas.microsoft.com/office/powerpoint/2010/main" val="3086628827"/>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140</a:t>
            </a:r>
            <a:endParaRPr lang="pt-BR" dirty="0"/>
          </a:p>
        </p:txBody>
      </p:sp>
      <p:sp>
        <p:nvSpPr>
          <p:cNvPr id="3" name="Espaço Reservado para Conteúdo 2"/>
          <p:cNvSpPr>
            <a:spLocks noGrp="1"/>
          </p:cNvSpPr>
          <p:nvPr>
            <p:ph idx="1"/>
          </p:nvPr>
        </p:nvSpPr>
        <p:spPr/>
        <p:txBody>
          <a:bodyPr/>
          <a:lstStyle/>
          <a:p>
            <a:pPr marL="0" indent="0">
              <a:buNone/>
            </a:pPr>
            <a:r>
              <a:rPr lang="pt-BR" dirty="0"/>
              <a:t> Todo ser humano, sem qualquer </a:t>
            </a:r>
            <a:r>
              <a:rPr lang="pt-BR" dirty="0" smtClean="0"/>
              <a:t>________, </a:t>
            </a:r>
            <a:r>
              <a:rPr lang="pt-BR" dirty="0"/>
              <a:t>tem direito a </a:t>
            </a:r>
            <a:r>
              <a:rPr lang="pt-BR" dirty="0" smtClean="0"/>
              <a:t>______ </a:t>
            </a:r>
            <a:r>
              <a:rPr lang="pt-BR" dirty="0"/>
              <a:t>remuneração por </a:t>
            </a:r>
            <a:r>
              <a:rPr lang="pt-BR" dirty="0" smtClean="0"/>
              <a:t>______ </a:t>
            </a:r>
            <a:r>
              <a:rPr lang="pt-BR" dirty="0"/>
              <a:t>trabalho</a:t>
            </a:r>
            <a:r>
              <a:rPr lang="pt-BR" dirty="0" smtClean="0"/>
              <a:t>.</a:t>
            </a:r>
          </a:p>
          <a:p>
            <a:pPr marL="0" indent="0">
              <a:buNone/>
            </a:pPr>
            <a:r>
              <a:rPr lang="pt-BR" dirty="0"/>
              <a:t>A [ ] </a:t>
            </a:r>
            <a:r>
              <a:rPr lang="pt-BR" dirty="0" smtClean="0"/>
              <a:t>distinção; diferente; igual.</a:t>
            </a:r>
            <a:endParaRPr lang="pt-BR" dirty="0"/>
          </a:p>
          <a:p>
            <a:pPr marL="0" indent="0">
              <a:buNone/>
            </a:pPr>
            <a:r>
              <a:rPr lang="pt-BR" dirty="0"/>
              <a:t>B [ ] </a:t>
            </a:r>
            <a:r>
              <a:rPr lang="pt-BR" dirty="0" smtClean="0"/>
              <a:t>prejuízo; não receber a; proteção do.</a:t>
            </a:r>
            <a:endParaRPr lang="pt-BR" dirty="0"/>
          </a:p>
          <a:p>
            <a:pPr marL="0" indent="0">
              <a:buNone/>
            </a:pPr>
            <a:r>
              <a:rPr lang="pt-BR" dirty="0"/>
              <a:t>C [ ] exercício da profissão; </a:t>
            </a:r>
            <a:r>
              <a:rPr lang="pt-BR" dirty="0" smtClean="0"/>
              <a:t>ganhar; nenhum.</a:t>
            </a:r>
            <a:endParaRPr lang="pt-BR" dirty="0"/>
          </a:p>
          <a:p>
            <a:pPr marL="0" indent="0">
              <a:buNone/>
            </a:pPr>
            <a:r>
              <a:rPr lang="pt-BR" dirty="0"/>
              <a:t>D [ ] trabalho; livre escolha do </a:t>
            </a:r>
            <a:r>
              <a:rPr lang="pt-BR" dirty="0" smtClean="0"/>
              <a:t>emprego para; tempo.</a:t>
            </a:r>
            <a:endParaRPr lang="pt-BR" dirty="0"/>
          </a:p>
          <a:p>
            <a:pPr marL="0" indent="0">
              <a:buNone/>
            </a:pPr>
            <a:r>
              <a:rPr lang="pt-BR" dirty="0"/>
              <a:t>E [ ] </a:t>
            </a:r>
            <a:r>
              <a:rPr lang="pt-BR" dirty="0" smtClean="0"/>
              <a:t>distinção; igual; igual.</a:t>
            </a:r>
            <a:endParaRPr lang="pt-BR" dirty="0"/>
          </a:p>
          <a:p>
            <a:pPr marL="0" indent="0">
              <a:buNone/>
            </a:pPr>
            <a:endParaRPr lang="pt-BR" dirty="0"/>
          </a:p>
        </p:txBody>
      </p:sp>
    </p:spTree>
    <p:extLst>
      <p:ext uri="{BB962C8B-B14F-4D97-AF65-F5344CB8AC3E}">
        <p14:creationId xmlns:p14="http://schemas.microsoft.com/office/powerpoint/2010/main" val="310791089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141</a:t>
            </a:r>
            <a:endParaRPr lang="pt-BR" dirty="0"/>
          </a:p>
        </p:txBody>
      </p:sp>
      <p:sp>
        <p:nvSpPr>
          <p:cNvPr id="3" name="Espaço Reservado para Conteúdo 2"/>
          <p:cNvSpPr>
            <a:spLocks noGrp="1"/>
          </p:cNvSpPr>
          <p:nvPr>
            <p:ph idx="1"/>
          </p:nvPr>
        </p:nvSpPr>
        <p:spPr/>
        <p:txBody>
          <a:bodyPr/>
          <a:lstStyle/>
          <a:p>
            <a:pPr marL="0" indent="0">
              <a:buNone/>
            </a:pPr>
            <a:r>
              <a:rPr lang="pt-BR" dirty="0"/>
              <a:t>  Todo ser humano que trabalha tem direito a uma </a:t>
            </a:r>
            <a:r>
              <a:rPr lang="pt-BR" dirty="0" smtClean="0"/>
              <a:t>_________ e </a:t>
            </a:r>
            <a:r>
              <a:rPr lang="pt-BR" dirty="0"/>
              <a:t>satisfatória, que lhe assegure, assim como à sua família, uma existência compatível com a </a:t>
            </a:r>
            <a:r>
              <a:rPr lang="pt-BR" dirty="0" smtClean="0"/>
              <a:t>_____________ e </a:t>
            </a:r>
            <a:r>
              <a:rPr lang="pt-BR" dirty="0"/>
              <a:t>a que se acrescentarão, se necessário, outros meios de proteção </a:t>
            </a:r>
            <a:r>
              <a:rPr lang="pt-BR" dirty="0" smtClean="0"/>
              <a:t>________.</a:t>
            </a:r>
          </a:p>
          <a:p>
            <a:pPr marL="0" indent="0">
              <a:buNone/>
            </a:pPr>
            <a:r>
              <a:rPr lang="pt-BR" dirty="0"/>
              <a:t>A [ ] </a:t>
            </a:r>
            <a:r>
              <a:rPr lang="pt-BR" dirty="0" smtClean="0"/>
              <a:t>remuneração mínima; idade; </a:t>
            </a:r>
            <a:r>
              <a:rPr lang="pt-BR" dirty="0"/>
              <a:t>igual.</a:t>
            </a:r>
          </a:p>
          <a:p>
            <a:pPr marL="0" indent="0">
              <a:buNone/>
            </a:pPr>
            <a:r>
              <a:rPr lang="pt-BR" dirty="0"/>
              <a:t>B [ ] </a:t>
            </a:r>
            <a:r>
              <a:rPr lang="pt-BR" dirty="0" smtClean="0"/>
              <a:t>atividade simples; etnia; da família.</a:t>
            </a:r>
            <a:endParaRPr lang="pt-BR" dirty="0"/>
          </a:p>
          <a:p>
            <a:pPr marL="0" indent="0">
              <a:buNone/>
            </a:pPr>
            <a:r>
              <a:rPr lang="pt-BR" dirty="0"/>
              <a:t>C [ ] exercício da profissão; ganhar; nenhum.</a:t>
            </a:r>
          </a:p>
          <a:p>
            <a:pPr marL="0" indent="0">
              <a:buNone/>
            </a:pPr>
            <a:r>
              <a:rPr lang="pt-BR" dirty="0"/>
              <a:t>D [ ] </a:t>
            </a:r>
            <a:r>
              <a:rPr lang="pt-BR" dirty="0" smtClean="0"/>
              <a:t>remuneração justa; dignidade humana; social.</a:t>
            </a:r>
            <a:endParaRPr lang="pt-BR" dirty="0"/>
          </a:p>
          <a:p>
            <a:pPr marL="0" indent="0">
              <a:buNone/>
            </a:pPr>
            <a:r>
              <a:rPr lang="pt-BR" dirty="0"/>
              <a:t>E [ ] </a:t>
            </a:r>
            <a:r>
              <a:rPr lang="pt-BR" dirty="0" smtClean="0"/>
              <a:t>remuneração básica; vida social; pessoal.</a:t>
            </a:r>
            <a:endParaRPr lang="pt-BR" dirty="0"/>
          </a:p>
          <a:p>
            <a:pPr marL="0" indent="0">
              <a:buNone/>
            </a:pPr>
            <a:endParaRPr lang="pt-BR" dirty="0"/>
          </a:p>
        </p:txBody>
      </p:sp>
    </p:spTree>
    <p:extLst>
      <p:ext uri="{BB962C8B-B14F-4D97-AF65-F5344CB8AC3E}">
        <p14:creationId xmlns:p14="http://schemas.microsoft.com/office/powerpoint/2010/main" val="36700606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142</a:t>
            </a:r>
            <a:endParaRPr lang="pt-BR" dirty="0"/>
          </a:p>
        </p:txBody>
      </p:sp>
      <p:sp>
        <p:nvSpPr>
          <p:cNvPr id="3" name="Espaço Reservado para Conteúdo 2"/>
          <p:cNvSpPr>
            <a:spLocks noGrp="1"/>
          </p:cNvSpPr>
          <p:nvPr>
            <p:ph idx="1"/>
          </p:nvPr>
        </p:nvSpPr>
        <p:spPr/>
        <p:txBody>
          <a:bodyPr/>
          <a:lstStyle/>
          <a:p>
            <a:pPr marL="0" indent="0">
              <a:buNone/>
            </a:pPr>
            <a:r>
              <a:rPr lang="pt-BR" dirty="0"/>
              <a:t> Todo ser humano tem direito a organizar </a:t>
            </a:r>
            <a:r>
              <a:rPr lang="pt-BR" dirty="0" smtClean="0"/>
              <a:t>___________ </a:t>
            </a:r>
            <a:r>
              <a:rPr lang="pt-BR" dirty="0"/>
              <a:t>e a neles ingressar para proteção de seus interesses</a:t>
            </a:r>
            <a:r>
              <a:rPr lang="pt-BR" dirty="0" smtClean="0"/>
              <a:t>.</a:t>
            </a:r>
          </a:p>
          <a:p>
            <a:pPr marL="0" indent="0">
              <a:buNone/>
            </a:pPr>
            <a:r>
              <a:rPr lang="pt-BR" dirty="0"/>
              <a:t>A [ ] </a:t>
            </a:r>
            <a:r>
              <a:rPr lang="pt-BR" dirty="0" smtClean="0"/>
              <a:t>Jogos de Azar.</a:t>
            </a:r>
            <a:endParaRPr lang="pt-BR" dirty="0"/>
          </a:p>
          <a:p>
            <a:pPr marL="0" indent="0">
              <a:buNone/>
            </a:pPr>
            <a:r>
              <a:rPr lang="pt-BR" dirty="0"/>
              <a:t>B [ ] </a:t>
            </a:r>
            <a:r>
              <a:rPr lang="pt-BR" dirty="0" smtClean="0"/>
              <a:t>Experimentos com Seres Humanos.</a:t>
            </a:r>
            <a:endParaRPr lang="pt-BR" dirty="0"/>
          </a:p>
          <a:p>
            <a:pPr marL="0" indent="0">
              <a:buNone/>
            </a:pPr>
            <a:r>
              <a:rPr lang="pt-BR" dirty="0"/>
              <a:t>C [ ] </a:t>
            </a:r>
            <a:r>
              <a:rPr lang="pt-BR" dirty="0" smtClean="0"/>
              <a:t>Produção de artefatos bélicos.</a:t>
            </a:r>
            <a:endParaRPr lang="pt-BR" dirty="0"/>
          </a:p>
          <a:p>
            <a:pPr marL="0" indent="0">
              <a:buNone/>
            </a:pPr>
            <a:r>
              <a:rPr lang="pt-BR" dirty="0"/>
              <a:t>D [ ] </a:t>
            </a:r>
            <a:r>
              <a:rPr lang="pt-BR" dirty="0" smtClean="0"/>
              <a:t>Materiais radioativos.</a:t>
            </a:r>
            <a:endParaRPr lang="pt-BR" dirty="0"/>
          </a:p>
          <a:p>
            <a:pPr marL="0" indent="0">
              <a:buNone/>
            </a:pPr>
            <a:r>
              <a:rPr lang="pt-BR" dirty="0"/>
              <a:t>E [ ] </a:t>
            </a:r>
            <a:r>
              <a:rPr lang="pt-BR" dirty="0" smtClean="0"/>
              <a:t>Sindicatos.</a:t>
            </a:r>
            <a:endParaRPr lang="pt-BR" dirty="0"/>
          </a:p>
          <a:p>
            <a:pPr marL="0" indent="0">
              <a:buNone/>
            </a:pPr>
            <a:endParaRPr lang="pt-BR" dirty="0"/>
          </a:p>
        </p:txBody>
      </p:sp>
    </p:spTree>
    <p:extLst>
      <p:ext uri="{BB962C8B-B14F-4D97-AF65-F5344CB8AC3E}">
        <p14:creationId xmlns:p14="http://schemas.microsoft.com/office/powerpoint/2010/main" val="377036294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143</a:t>
            </a:r>
            <a:endParaRPr lang="pt-BR" dirty="0"/>
          </a:p>
        </p:txBody>
      </p:sp>
      <p:sp>
        <p:nvSpPr>
          <p:cNvPr id="3" name="Espaço Reservado para Conteúdo 2"/>
          <p:cNvSpPr>
            <a:spLocks noGrp="1"/>
          </p:cNvSpPr>
          <p:nvPr>
            <p:ph idx="1"/>
          </p:nvPr>
        </p:nvSpPr>
        <p:spPr/>
        <p:txBody>
          <a:bodyPr/>
          <a:lstStyle/>
          <a:p>
            <a:pPr marL="0" indent="0">
              <a:buNone/>
            </a:pPr>
            <a:r>
              <a:rPr lang="pt-BR" dirty="0"/>
              <a:t>Todo ser humano tem direito a </a:t>
            </a:r>
            <a:r>
              <a:rPr lang="pt-BR" dirty="0" smtClean="0"/>
              <a:t>_____________, </a:t>
            </a:r>
            <a:r>
              <a:rPr lang="pt-BR" dirty="0"/>
              <a:t>inclusive a limitação razoável das horas de trabalho e a férias </a:t>
            </a:r>
            <a:r>
              <a:rPr lang="pt-BR" dirty="0" smtClean="0"/>
              <a:t>remuneradas </a:t>
            </a:r>
            <a:r>
              <a:rPr lang="pt-BR" dirty="0"/>
              <a:t>periódicas.</a:t>
            </a:r>
          </a:p>
          <a:p>
            <a:pPr marL="0" indent="0">
              <a:buNone/>
            </a:pPr>
            <a:r>
              <a:rPr lang="pt-BR" dirty="0" smtClean="0"/>
              <a:t>A </a:t>
            </a:r>
            <a:r>
              <a:rPr lang="pt-BR" dirty="0"/>
              <a:t>[ ] </a:t>
            </a:r>
            <a:r>
              <a:rPr lang="pt-BR" dirty="0" smtClean="0"/>
              <a:t>repouso e lazer;</a:t>
            </a:r>
            <a:endParaRPr lang="pt-BR" dirty="0"/>
          </a:p>
          <a:p>
            <a:pPr marL="0" indent="0">
              <a:buNone/>
            </a:pPr>
            <a:r>
              <a:rPr lang="pt-BR" dirty="0"/>
              <a:t>B [ ] </a:t>
            </a:r>
            <a:r>
              <a:rPr lang="pt-BR" dirty="0" smtClean="0"/>
              <a:t>atirar pedras em outras pessoas;</a:t>
            </a:r>
            <a:endParaRPr lang="pt-BR" dirty="0"/>
          </a:p>
          <a:p>
            <a:pPr marL="0" indent="0">
              <a:buNone/>
            </a:pPr>
            <a:r>
              <a:rPr lang="pt-BR" dirty="0"/>
              <a:t>C [ ] </a:t>
            </a:r>
            <a:r>
              <a:rPr lang="pt-BR" dirty="0" smtClean="0"/>
              <a:t>afetar a honra e moral de outras pessoas;</a:t>
            </a:r>
            <a:endParaRPr lang="pt-BR" dirty="0"/>
          </a:p>
          <a:p>
            <a:pPr marL="0" indent="0">
              <a:buNone/>
            </a:pPr>
            <a:r>
              <a:rPr lang="pt-BR" dirty="0"/>
              <a:t>D [ ] </a:t>
            </a:r>
            <a:r>
              <a:rPr lang="pt-BR" dirty="0" smtClean="0"/>
              <a:t>enganar a chefia a simular adoecimento;</a:t>
            </a:r>
            <a:endParaRPr lang="pt-BR" dirty="0"/>
          </a:p>
          <a:p>
            <a:pPr marL="0" indent="0">
              <a:buNone/>
            </a:pPr>
            <a:r>
              <a:rPr lang="pt-BR" dirty="0"/>
              <a:t>E [ ] </a:t>
            </a:r>
            <a:r>
              <a:rPr lang="pt-BR" dirty="0" smtClean="0"/>
              <a:t>escravidão;</a:t>
            </a:r>
            <a:endParaRPr lang="pt-BR" dirty="0"/>
          </a:p>
          <a:p>
            <a:pPr marL="0" indent="0">
              <a:buNone/>
            </a:pPr>
            <a:endParaRPr lang="pt-BR" dirty="0"/>
          </a:p>
        </p:txBody>
      </p:sp>
    </p:spTree>
    <p:extLst>
      <p:ext uri="{BB962C8B-B14F-4D97-AF65-F5344CB8AC3E}">
        <p14:creationId xmlns:p14="http://schemas.microsoft.com/office/powerpoint/2010/main" val="383376997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144</a:t>
            </a:r>
            <a:endParaRPr lang="pt-BR" dirty="0"/>
          </a:p>
        </p:txBody>
      </p:sp>
      <p:sp>
        <p:nvSpPr>
          <p:cNvPr id="3" name="Espaço Reservado para Conteúdo 2"/>
          <p:cNvSpPr>
            <a:spLocks noGrp="1"/>
          </p:cNvSpPr>
          <p:nvPr>
            <p:ph idx="1"/>
          </p:nvPr>
        </p:nvSpPr>
        <p:spPr/>
        <p:txBody>
          <a:bodyPr/>
          <a:lstStyle/>
          <a:p>
            <a:pPr marL="0" indent="0">
              <a:buNone/>
            </a:pPr>
            <a:r>
              <a:rPr lang="pt-BR" dirty="0"/>
              <a:t> Todo ser humano tem direito a um padrão de vida capaz de assegurar-lhe, e a sua família, saúde e bem-estar, inclusive alimentação, vestuário, habitação, cuidados médicos e os serviços sociais indispensáveis, e direito à segurança em caso de desemprego, doença, invalidez, viuvez, velhice ou outros casos de perda dos meios de subsistência em </a:t>
            </a:r>
            <a:r>
              <a:rPr lang="pt-BR" dirty="0" smtClean="0"/>
              <a:t>circunstâncias </a:t>
            </a:r>
            <a:r>
              <a:rPr lang="pt-BR" dirty="0"/>
              <a:t>fora de seu controle.</a:t>
            </a:r>
          </a:p>
          <a:p>
            <a:pPr marL="0" indent="0">
              <a:buNone/>
            </a:pPr>
            <a:r>
              <a:rPr lang="pt-BR" dirty="0"/>
              <a:t>A [ ] </a:t>
            </a:r>
            <a:r>
              <a:rPr lang="pt-BR" dirty="0" smtClean="0"/>
              <a:t>A afirmação está parcialmente errada;</a:t>
            </a:r>
            <a:endParaRPr lang="pt-BR" dirty="0"/>
          </a:p>
          <a:p>
            <a:pPr marL="0" indent="0">
              <a:buNone/>
            </a:pPr>
            <a:r>
              <a:rPr lang="pt-BR" dirty="0"/>
              <a:t>B [ ] </a:t>
            </a:r>
            <a:r>
              <a:rPr lang="pt-BR" dirty="0" smtClean="0"/>
              <a:t>A afirmação está parcialmente certa;</a:t>
            </a:r>
            <a:endParaRPr lang="pt-BR" dirty="0"/>
          </a:p>
          <a:p>
            <a:pPr marL="0" indent="0">
              <a:buNone/>
            </a:pPr>
            <a:r>
              <a:rPr lang="pt-BR" dirty="0"/>
              <a:t>C [ ] </a:t>
            </a:r>
            <a:r>
              <a:rPr lang="pt-BR" dirty="0" smtClean="0"/>
              <a:t>A afirmação está totalmente errada;</a:t>
            </a:r>
            <a:endParaRPr lang="pt-BR" dirty="0"/>
          </a:p>
          <a:p>
            <a:pPr marL="0" indent="0">
              <a:buNone/>
            </a:pPr>
            <a:r>
              <a:rPr lang="pt-BR" dirty="0"/>
              <a:t>D [ ] </a:t>
            </a:r>
            <a:r>
              <a:rPr lang="pt-BR" dirty="0" smtClean="0"/>
              <a:t>A afirmação está errada porque nem todo caso deve assegurar a viuvez e velhice;</a:t>
            </a:r>
            <a:endParaRPr lang="pt-BR" dirty="0"/>
          </a:p>
          <a:p>
            <a:pPr marL="0" indent="0">
              <a:buNone/>
            </a:pPr>
            <a:r>
              <a:rPr lang="pt-BR" dirty="0"/>
              <a:t>E [ ] </a:t>
            </a:r>
            <a:r>
              <a:rPr lang="pt-BR" dirty="0" smtClean="0"/>
              <a:t>A afirmação está integralmente correta;</a:t>
            </a:r>
            <a:endParaRPr lang="pt-BR" dirty="0"/>
          </a:p>
          <a:p>
            <a:pPr marL="0" indent="0">
              <a:buNone/>
            </a:pPr>
            <a:endParaRPr lang="pt-BR" dirty="0"/>
          </a:p>
        </p:txBody>
      </p:sp>
    </p:spTree>
    <p:extLst>
      <p:ext uri="{BB962C8B-B14F-4D97-AF65-F5344CB8AC3E}">
        <p14:creationId xmlns:p14="http://schemas.microsoft.com/office/powerpoint/2010/main" val="300247934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145</a:t>
            </a:r>
            <a:endParaRPr lang="pt-BR" dirty="0"/>
          </a:p>
        </p:txBody>
      </p:sp>
      <p:sp>
        <p:nvSpPr>
          <p:cNvPr id="3" name="Espaço Reservado para Conteúdo 2"/>
          <p:cNvSpPr>
            <a:spLocks noGrp="1"/>
          </p:cNvSpPr>
          <p:nvPr>
            <p:ph idx="1"/>
          </p:nvPr>
        </p:nvSpPr>
        <p:spPr/>
        <p:txBody>
          <a:bodyPr/>
          <a:lstStyle/>
          <a:p>
            <a:pPr marL="0" indent="0">
              <a:buNone/>
            </a:pPr>
            <a:r>
              <a:rPr lang="pt-BR" dirty="0"/>
              <a:t>  A maternidade e a infância têm direito a cuidados e assistência especiais. Todas as crianças, nascidas dentro ou fora do matrimônio gozarão da mesma proteção social.</a:t>
            </a:r>
          </a:p>
          <a:p>
            <a:pPr marL="0" indent="0">
              <a:buNone/>
            </a:pPr>
            <a:r>
              <a:rPr lang="pt-BR" dirty="0" smtClean="0"/>
              <a:t>A </a:t>
            </a:r>
            <a:r>
              <a:rPr lang="pt-BR" dirty="0"/>
              <a:t>[ ] </a:t>
            </a:r>
            <a:r>
              <a:rPr lang="pt-BR" dirty="0" smtClean="0"/>
              <a:t>A afirmação está parcialmente errada;</a:t>
            </a:r>
            <a:endParaRPr lang="pt-BR" dirty="0"/>
          </a:p>
          <a:p>
            <a:pPr marL="0" indent="0">
              <a:buNone/>
            </a:pPr>
            <a:r>
              <a:rPr lang="pt-BR" dirty="0"/>
              <a:t>B [ ] </a:t>
            </a:r>
            <a:r>
              <a:rPr lang="pt-BR" dirty="0" smtClean="0"/>
              <a:t>A afirmação está parcialmente certa;</a:t>
            </a:r>
            <a:endParaRPr lang="pt-BR" dirty="0"/>
          </a:p>
          <a:p>
            <a:pPr marL="0" indent="0">
              <a:buNone/>
            </a:pPr>
            <a:r>
              <a:rPr lang="pt-BR" dirty="0"/>
              <a:t>C [ ] </a:t>
            </a:r>
            <a:r>
              <a:rPr lang="pt-BR" dirty="0" smtClean="0"/>
              <a:t>A afirmação está totalmente errada;</a:t>
            </a:r>
            <a:endParaRPr lang="pt-BR" dirty="0"/>
          </a:p>
          <a:p>
            <a:pPr marL="0" indent="0">
              <a:buNone/>
            </a:pPr>
            <a:r>
              <a:rPr lang="pt-BR" dirty="0"/>
              <a:t>D [ ] </a:t>
            </a:r>
            <a:r>
              <a:rPr lang="pt-BR" dirty="0" smtClean="0"/>
              <a:t>A afirmação está errada porque nem todo caso deve assegurar a infância;</a:t>
            </a:r>
            <a:endParaRPr lang="pt-BR" dirty="0"/>
          </a:p>
          <a:p>
            <a:pPr marL="0" indent="0">
              <a:buNone/>
            </a:pPr>
            <a:r>
              <a:rPr lang="pt-BR" dirty="0"/>
              <a:t>E [ ] </a:t>
            </a:r>
            <a:r>
              <a:rPr lang="pt-BR" dirty="0" smtClean="0"/>
              <a:t>A afirmação está integralmente correta;</a:t>
            </a:r>
            <a:endParaRPr lang="pt-BR" dirty="0"/>
          </a:p>
          <a:p>
            <a:pPr marL="0" indent="0">
              <a:buNone/>
            </a:pPr>
            <a:endParaRPr lang="pt-BR" dirty="0"/>
          </a:p>
        </p:txBody>
      </p:sp>
    </p:spTree>
    <p:extLst>
      <p:ext uri="{BB962C8B-B14F-4D97-AF65-F5344CB8AC3E}">
        <p14:creationId xmlns:p14="http://schemas.microsoft.com/office/powerpoint/2010/main" val="1782920745"/>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146</a:t>
            </a:r>
            <a:endParaRPr lang="pt-BR" dirty="0"/>
          </a:p>
        </p:txBody>
      </p:sp>
      <p:sp>
        <p:nvSpPr>
          <p:cNvPr id="3" name="Espaço Reservado para Conteúdo 2"/>
          <p:cNvSpPr>
            <a:spLocks noGrp="1"/>
          </p:cNvSpPr>
          <p:nvPr>
            <p:ph idx="1"/>
          </p:nvPr>
        </p:nvSpPr>
        <p:spPr/>
        <p:txBody>
          <a:bodyPr/>
          <a:lstStyle/>
          <a:p>
            <a:pPr marL="0" indent="0">
              <a:buNone/>
            </a:pPr>
            <a:r>
              <a:rPr lang="pt-BR" dirty="0"/>
              <a:t>Todo ser humano tem direito à instrução. A instrução será gratuita, pelo menos nos graus elementares e fundamentais. A instrução elementar será obrigatória. A instrução técnico-profissional será acessível a todos, bem como a instrução superior, esta baseada no mérito.</a:t>
            </a:r>
          </a:p>
          <a:p>
            <a:pPr marL="0" indent="0">
              <a:buNone/>
            </a:pPr>
            <a:r>
              <a:rPr lang="pt-BR" dirty="0" smtClean="0"/>
              <a:t>A </a:t>
            </a:r>
            <a:r>
              <a:rPr lang="pt-BR" dirty="0"/>
              <a:t>[ ] </a:t>
            </a:r>
            <a:r>
              <a:rPr lang="pt-BR" dirty="0" smtClean="0"/>
              <a:t>A afirmação está parcialmente errada;</a:t>
            </a:r>
            <a:endParaRPr lang="pt-BR" dirty="0"/>
          </a:p>
          <a:p>
            <a:pPr marL="0" indent="0">
              <a:buNone/>
            </a:pPr>
            <a:r>
              <a:rPr lang="pt-BR" dirty="0"/>
              <a:t>B [ ] </a:t>
            </a:r>
            <a:r>
              <a:rPr lang="pt-BR" dirty="0" smtClean="0"/>
              <a:t>A afirmação está parcialmente certa;</a:t>
            </a:r>
            <a:endParaRPr lang="pt-BR" dirty="0"/>
          </a:p>
          <a:p>
            <a:pPr marL="0" indent="0">
              <a:buNone/>
            </a:pPr>
            <a:r>
              <a:rPr lang="pt-BR" dirty="0"/>
              <a:t>C [ ] </a:t>
            </a:r>
            <a:r>
              <a:rPr lang="pt-BR" dirty="0" smtClean="0"/>
              <a:t>A afirmação está totalmente errada;</a:t>
            </a:r>
            <a:endParaRPr lang="pt-BR" dirty="0"/>
          </a:p>
          <a:p>
            <a:pPr marL="0" indent="0">
              <a:buNone/>
            </a:pPr>
            <a:r>
              <a:rPr lang="pt-BR" dirty="0"/>
              <a:t>D [ ] </a:t>
            </a:r>
            <a:r>
              <a:rPr lang="pt-BR" dirty="0" smtClean="0"/>
              <a:t>A afirmação está errada porque o direito a instrução deve ser obrigatório e gratuita para o ensino superior. E o mérito deve ser para todas as fases educacionais;</a:t>
            </a:r>
            <a:endParaRPr lang="pt-BR" dirty="0"/>
          </a:p>
          <a:p>
            <a:pPr marL="0" indent="0">
              <a:buNone/>
            </a:pPr>
            <a:r>
              <a:rPr lang="pt-BR" dirty="0"/>
              <a:t>E [ ] </a:t>
            </a:r>
            <a:r>
              <a:rPr lang="pt-BR" dirty="0" smtClean="0"/>
              <a:t>A afirmação está integralmente correta;</a:t>
            </a:r>
            <a:endParaRPr lang="pt-BR" dirty="0"/>
          </a:p>
          <a:p>
            <a:pPr marL="0" indent="0">
              <a:buNone/>
            </a:pPr>
            <a:endParaRPr lang="pt-BR" dirty="0"/>
          </a:p>
        </p:txBody>
      </p:sp>
    </p:spTree>
    <p:extLst>
      <p:ext uri="{BB962C8B-B14F-4D97-AF65-F5344CB8AC3E}">
        <p14:creationId xmlns:p14="http://schemas.microsoft.com/office/powerpoint/2010/main" val="321856603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147</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a:t> A instrução será orientada no sentido do pleno desenvolvimento da personalidade humana e do fortalecimento do respeito pelos direitos humanos e pelas liberdades fundamentais. A instrução promoverá a compreensão, a tolerância e a amizade entre todas as nações e grupos raciais ou religiosos, e coadjuvará as atividades das Nações Unidas em prol da manutenção da paz.</a:t>
            </a:r>
          </a:p>
          <a:p>
            <a:pPr marL="0" indent="0">
              <a:buNone/>
            </a:pPr>
            <a:r>
              <a:rPr lang="pt-BR" dirty="0"/>
              <a:t>A [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a:t>
            </a:r>
            <a:r>
              <a:rPr lang="pt-BR" dirty="0" smtClean="0"/>
              <a:t>Beltrano de tal pode evocar a intolerância como forma de praticar instrução para se manter ativo belicamente em caso de uma necessidade real;</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425807917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148</a:t>
            </a:r>
            <a:endParaRPr lang="pt-BR" dirty="0"/>
          </a:p>
        </p:txBody>
      </p:sp>
      <p:sp>
        <p:nvSpPr>
          <p:cNvPr id="3" name="Espaço Reservado para Conteúdo 2"/>
          <p:cNvSpPr>
            <a:spLocks noGrp="1"/>
          </p:cNvSpPr>
          <p:nvPr>
            <p:ph idx="1"/>
          </p:nvPr>
        </p:nvSpPr>
        <p:spPr/>
        <p:txBody>
          <a:bodyPr/>
          <a:lstStyle/>
          <a:p>
            <a:pPr marL="0" indent="0">
              <a:buNone/>
            </a:pPr>
            <a:r>
              <a:rPr lang="pt-BR" dirty="0"/>
              <a:t>Os pais têm prioridade de direito na escolha do gênero de instrução que será </a:t>
            </a:r>
            <a:r>
              <a:rPr lang="pt-BR" dirty="0" smtClean="0"/>
              <a:t>ministrada </a:t>
            </a:r>
            <a:r>
              <a:rPr lang="pt-BR" dirty="0"/>
              <a:t>a seus filhos.</a:t>
            </a:r>
          </a:p>
          <a:p>
            <a:pPr marL="0" indent="0">
              <a:buNone/>
            </a:pPr>
            <a:r>
              <a:rPr lang="pt-BR" dirty="0"/>
              <a:t>A [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pode </a:t>
            </a:r>
            <a:r>
              <a:rPr lang="pt-BR" dirty="0" smtClean="0"/>
              <a:t>como Soberano pode escolher o tipo de educação para os filhos dos administrados;</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28064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a:t>
            </a:r>
            <a:endParaRPr lang="pt-BR" dirty="0"/>
          </a:p>
        </p:txBody>
      </p:sp>
      <p:sp>
        <p:nvSpPr>
          <p:cNvPr id="3" name="Espaço Reservado para Conteúdo 2"/>
          <p:cNvSpPr>
            <a:spLocks noGrp="1"/>
          </p:cNvSpPr>
          <p:nvPr>
            <p:ph idx="1"/>
          </p:nvPr>
        </p:nvSpPr>
        <p:spPr/>
        <p:txBody>
          <a:bodyPr/>
          <a:lstStyle/>
          <a:p>
            <a:pPr marL="0" indent="0">
              <a:buNone/>
            </a:pPr>
            <a:r>
              <a:rPr lang="pt-BR" dirty="0" err="1" smtClean="0"/>
              <a:t>Ciclana</a:t>
            </a:r>
            <a:r>
              <a:rPr lang="pt-BR" dirty="0" smtClean="0"/>
              <a:t> de tal estava em sua casa nervosa e falava muitos palavrões. Uma autoridade ficou sabendo do comportamento indesejado de </a:t>
            </a:r>
            <a:r>
              <a:rPr lang="pt-BR" dirty="0" err="1" smtClean="0"/>
              <a:t>Ciclana</a:t>
            </a:r>
            <a:r>
              <a:rPr lang="pt-BR" dirty="0" smtClean="0"/>
              <a:t> de tal e mandou que um instrumento de ferro fosse colocado em sua boca para que ela fosse proibida de falar. Para se alimentar </a:t>
            </a:r>
            <a:r>
              <a:rPr lang="pt-BR" dirty="0" err="1" smtClean="0"/>
              <a:t>Ciclana</a:t>
            </a:r>
            <a:r>
              <a:rPr lang="pt-BR" dirty="0" smtClean="0"/>
              <a:t> de Tal somente podia utilizar de um fino buraco que permitia a passagem de nutrientes através de um canudo metálico, nesta situação qual o direito que foi infringido:</a:t>
            </a:r>
          </a:p>
          <a:p>
            <a:pPr marL="0" indent="0">
              <a:buNone/>
            </a:pPr>
            <a:r>
              <a:rPr lang="pt-BR" dirty="0" smtClean="0"/>
              <a:t>A [ ] Respeito a Pessoa Humana</a:t>
            </a:r>
          </a:p>
          <a:p>
            <a:pPr marL="0" indent="0">
              <a:buNone/>
            </a:pPr>
            <a:r>
              <a:rPr lang="pt-BR" dirty="0" smtClean="0"/>
              <a:t>B [ ] Direito de Falar</a:t>
            </a:r>
          </a:p>
          <a:p>
            <a:pPr marL="0" indent="0">
              <a:buNone/>
            </a:pPr>
            <a:r>
              <a:rPr lang="pt-BR" dirty="0" smtClean="0"/>
              <a:t>C [ ] Liberdade de imprensa</a:t>
            </a:r>
          </a:p>
          <a:p>
            <a:pPr marL="0" indent="0">
              <a:buNone/>
            </a:pPr>
            <a:r>
              <a:rPr lang="pt-BR" dirty="0" smtClean="0"/>
              <a:t>D [ ] Liberdade religiosa</a:t>
            </a:r>
          </a:p>
          <a:p>
            <a:pPr marL="0" indent="0">
              <a:buNone/>
            </a:pPr>
            <a:r>
              <a:rPr lang="pt-BR" dirty="0" smtClean="0"/>
              <a:t>E [ ] Direito de Blasfemar</a:t>
            </a:r>
            <a:endParaRPr lang="pt-BR" dirty="0"/>
          </a:p>
        </p:txBody>
      </p:sp>
    </p:spTree>
    <p:extLst>
      <p:ext uri="{BB962C8B-B14F-4D97-AF65-F5344CB8AC3E}">
        <p14:creationId xmlns:p14="http://schemas.microsoft.com/office/powerpoint/2010/main" val="222474762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149</a:t>
            </a:r>
            <a:endParaRPr lang="pt-BR" dirty="0"/>
          </a:p>
        </p:txBody>
      </p:sp>
      <p:sp>
        <p:nvSpPr>
          <p:cNvPr id="3" name="Espaço Reservado para Conteúdo 2"/>
          <p:cNvSpPr>
            <a:spLocks noGrp="1"/>
          </p:cNvSpPr>
          <p:nvPr>
            <p:ph idx="1"/>
          </p:nvPr>
        </p:nvSpPr>
        <p:spPr/>
        <p:txBody>
          <a:bodyPr/>
          <a:lstStyle/>
          <a:p>
            <a:pPr marL="0" indent="0">
              <a:buNone/>
            </a:pPr>
            <a:r>
              <a:rPr lang="pt-BR" dirty="0"/>
              <a:t> Todo ser humano tem o direito de </a:t>
            </a:r>
            <a:r>
              <a:rPr lang="pt-BR" dirty="0" smtClean="0"/>
              <a:t>participar livremente </a:t>
            </a:r>
            <a:r>
              <a:rPr lang="pt-BR" dirty="0"/>
              <a:t>da vida cultural da comunidade, de fruir das artes e de participar do progresso científico e de seus benefícios.</a:t>
            </a:r>
          </a:p>
          <a:p>
            <a:pPr marL="0" indent="0">
              <a:buNone/>
            </a:pPr>
            <a:r>
              <a:rPr lang="pt-BR" dirty="0" smtClean="0"/>
              <a:t>A </a:t>
            </a:r>
            <a:r>
              <a:rPr lang="pt-BR" dirty="0"/>
              <a:t>[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pode </a:t>
            </a:r>
            <a:r>
              <a:rPr lang="pt-BR" dirty="0" smtClean="0"/>
              <a:t>como Soberano pode determinar o que é melhor para os administrados acessar como arte e cultura;</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123168379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150</a:t>
            </a:r>
            <a:endParaRPr lang="pt-BR" dirty="0"/>
          </a:p>
        </p:txBody>
      </p:sp>
      <p:sp>
        <p:nvSpPr>
          <p:cNvPr id="3" name="Espaço Reservado para Conteúdo 2"/>
          <p:cNvSpPr>
            <a:spLocks noGrp="1"/>
          </p:cNvSpPr>
          <p:nvPr>
            <p:ph idx="1"/>
          </p:nvPr>
        </p:nvSpPr>
        <p:spPr/>
        <p:txBody>
          <a:bodyPr/>
          <a:lstStyle/>
          <a:p>
            <a:pPr marL="0" indent="0">
              <a:buNone/>
            </a:pPr>
            <a:r>
              <a:rPr lang="pt-BR" dirty="0"/>
              <a:t> Todo ser humano tem direito à proteção dos interesses morais e materiais decorrentes de qualquer produção científica literária ou artística da qual seja autor.</a:t>
            </a:r>
          </a:p>
          <a:p>
            <a:pPr marL="0" indent="0">
              <a:buNone/>
            </a:pPr>
            <a:r>
              <a:rPr lang="pt-BR" dirty="0" smtClean="0"/>
              <a:t>A </a:t>
            </a:r>
            <a:r>
              <a:rPr lang="pt-BR" dirty="0"/>
              <a:t>[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pode </a:t>
            </a:r>
            <a:r>
              <a:rPr lang="pt-BR" dirty="0" smtClean="0"/>
              <a:t>regravar música de artistas e revender em lugares públicos o trabalho de terceiros;</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257861766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151</a:t>
            </a:r>
            <a:endParaRPr lang="pt-BR" dirty="0"/>
          </a:p>
        </p:txBody>
      </p:sp>
      <p:sp>
        <p:nvSpPr>
          <p:cNvPr id="3" name="Espaço Reservado para Conteúdo 2"/>
          <p:cNvSpPr>
            <a:spLocks noGrp="1"/>
          </p:cNvSpPr>
          <p:nvPr>
            <p:ph idx="1"/>
          </p:nvPr>
        </p:nvSpPr>
        <p:spPr/>
        <p:txBody>
          <a:bodyPr/>
          <a:lstStyle/>
          <a:p>
            <a:pPr marL="0" indent="0">
              <a:buNone/>
            </a:pPr>
            <a:r>
              <a:rPr lang="pt-BR" dirty="0"/>
              <a:t>Todo ser humano tem direito a uma ordem social e internacional em que os direitos e liberdades estabelecidos na presente Declaração </a:t>
            </a:r>
            <a:r>
              <a:rPr lang="pt-BR" dirty="0" smtClean="0"/>
              <a:t>dos Direitos Humanos e Universais possam </a:t>
            </a:r>
            <a:r>
              <a:rPr lang="pt-BR" dirty="0"/>
              <a:t>ser plenamente realizados.</a:t>
            </a:r>
          </a:p>
          <a:p>
            <a:pPr marL="0" indent="0">
              <a:buNone/>
            </a:pPr>
            <a:r>
              <a:rPr lang="pt-BR" dirty="0" smtClean="0"/>
              <a:t>A </a:t>
            </a:r>
            <a:r>
              <a:rPr lang="pt-BR" dirty="0"/>
              <a:t>[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a:t>
            </a:r>
            <a:r>
              <a:rPr lang="pt-BR" dirty="0" smtClean="0"/>
              <a:t>tem o direito de não fazer parte de nenhuma ordem social e/ou internacional;</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324697393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152</a:t>
            </a:r>
            <a:endParaRPr lang="pt-BR" dirty="0"/>
          </a:p>
        </p:txBody>
      </p:sp>
      <p:sp>
        <p:nvSpPr>
          <p:cNvPr id="3" name="Espaço Reservado para Conteúdo 2"/>
          <p:cNvSpPr>
            <a:spLocks noGrp="1"/>
          </p:cNvSpPr>
          <p:nvPr>
            <p:ph idx="1"/>
          </p:nvPr>
        </p:nvSpPr>
        <p:spPr/>
        <p:txBody>
          <a:bodyPr/>
          <a:lstStyle/>
          <a:p>
            <a:pPr marL="0" indent="0">
              <a:buNone/>
            </a:pPr>
            <a:r>
              <a:rPr lang="pt-BR" dirty="0"/>
              <a:t>Todo ser humano tem deveres para com a comunidade, na qual o livre e pleno desenvolvimento de sua personalidade é possível.</a:t>
            </a:r>
          </a:p>
          <a:p>
            <a:pPr marL="0" indent="0">
              <a:buNone/>
            </a:pPr>
            <a:r>
              <a:rPr lang="pt-BR" dirty="0" smtClean="0"/>
              <a:t>A </a:t>
            </a:r>
            <a:r>
              <a:rPr lang="pt-BR" dirty="0"/>
              <a:t>[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a:t>
            </a:r>
            <a:r>
              <a:rPr lang="pt-BR" dirty="0" smtClean="0"/>
              <a:t>tem o direito viver livremente sem associar-se com quaisquer indivíduos de sua comunidade;</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7167278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153</a:t>
            </a:r>
            <a:endParaRPr lang="pt-BR" dirty="0"/>
          </a:p>
        </p:txBody>
      </p:sp>
      <p:sp>
        <p:nvSpPr>
          <p:cNvPr id="3" name="Espaço Reservado para Conteúdo 2"/>
          <p:cNvSpPr>
            <a:spLocks noGrp="1"/>
          </p:cNvSpPr>
          <p:nvPr>
            <p:ph idx="1"/>
          </p:nvPr>
        </p:nvSpPr>
        <p:spPr/>
        <p:txBody>
          <a:bodyPr>
            <a:normAutofit/>
          </a:bodyPr>
          <a:lstStyle/>
          <a:p>
            <a:pPr marL="0" indent="0">
              <a:buNone/>
            </a:pPr>
            <a:r>
              <a:rPr lang="pt-BR" dirty="0"/>
              <a:t> No exercício de seus direitos e liberdades, todo ser humano estará sujeito apenas às limitações determinadas pela lei, exclusivamente com o fim de </a:t>
            </a:r>
            <a:r>
              <a:rPr lang="pt-BR" dirty="0" smtClean="0"/>
              <a:t>assegurar o </a:t>
            </a:r>
            <a:r>
              <a:rPr lang="pt-BR" dirty="0"/>
              <a:t>devido reconhecimento e respeito dos direitos e  liberdades de outrem e de satisfazer as justas exigências da moral, da ordem pública e do bem-estar de uma sociedade democrática</a:t>
            </a:r>
            <a:r>
              <a:rPr lang="pt-BR" dirty="0" smtClean="0"/>
              <a:t>.</a:t>
            </a:r>
          </a:p>
          <a:p>
            <a:pPr marL="0" indent="0">
              <a:buNone/>
            </a:pPr>
            <a:r>
              <a:rPr lang="pt-BR" dirty="0" smtClean="0"/>
              <a:t>A </a:t>
            </a:r>
            <a:r>
              <a:rPr lang="pt-BR" dirty="0"/>
              <a:t>[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a:t>
            </a:r>
            <a:r>
              <a:rPr lang="pt-BR" dirty="0" smtClean="0"/>
              <a:t>pode ultrapassar quando quiser os limites da Lei;</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257042375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154</a:t>
            </a:r>
            <a:endParaRPr lang="pt-BR" dirty="0"/>
          </a:p>
        </p:txBody>
      </p:sp>
      <p:sp>
        <p:nvSpPr>
          <p:cNvPr id="3" name="Espaço Reservado para Conteúdo 2"/>
          <p:cNvSpPr>
            <a:spLocks noGrp="1"/>
          </p:cNvSpPr>
          <p:nvPr>
            <p:ph idx="1"/>
          </p:nvPr>
        </p:nvSpPr>
        <p:spPr/>
        <p:txBody>
          <a:bodyPr>
            <a:normAutofit/>
          </a:bodyPr>
          <a:lstStyle/>
          <a:p>
            <a:pPr marL="0" indent="0">
              <a:buNone/>
            </a:pPr>
            <a:r>
              <a:rPr lang="pt-BR" dirty="0"/>
              <a:t> </a:t>
            </a:r>
            <a:r>
              <a:rPr lang="pt-BR" dirty="0" smtClean="0"/>
              <a:t>Os direitos </a:t>
            </a:r>
            <a:r>
              <a:rPr lang="pt-BR" dirty="0"/>
              <a:t>e liberdades </a:t>
            </a:r>
            <a:r>
              <a:rPr lang="pt-BR" dirty="0" smtClean="0"/>
              <a:t>expressos na Declaração Universal dos Direitos Humanos não </a:t>
            </a:r>
            <a:r>
              <a:rPr lang="pt-BR" dirty="0"/>
              <a:t>podem, em hipótese alguma, ser exercidos contrariamente aos objetivos e princípios das Nações Unidas</a:t>
            </a:r>
            <a:r>
              <a:rPr lang="pt-BR" dirty="0" smtClean="0"/>
              <a:t>.</a:t>
            </a:r>
          </a:p>
          <a:p>
            <a:pPr marL="0" indent="0">
              <a:buNone/>
            </a:pPr>
            <a:r>
              <a:rPr lang="pt-BR" dirty="0" smtClean="0"/>
              <a:t>A </a:t>
            </a:r>
            <a:r>
              <a:rPr lang="pt-BR" dirty="0"/>
              <a:t>[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a:t>
            </a:r>
            <a:r>
              <a:rPr lang="pt-BR" dirty="0" smtClean="0"/>
              <a:t>pode evocar a quebra dos paradigmas dos Direitos Humanos para exigir a descontinuidade das Nações Unidas;</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2474220326"/>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155</a:t>
            </a:r>
            <a:endParaRPr lang="pt-BR" dirty="0"/>
          </a:p>
        </p:txBody>
      </p:sp>
      <p:sp>
        <p:nvSpPr>
          <p:cNvPr id="3" name="Espaço Reservado para Conteúdo 2"/>
          <p:cNvSpPr>
            <a:spLocks noGrp="1"/>
          </p:cNvSpPr>
          <p:nvPr>
            <p:ph idx="1"/>
          </p:nvPr>
        </p:nvSpPr>
        <p:spPr/>
        <p:txBody>
          <a:bodyPr>
            <a:normAutofit/>
          </a:bodyPr>
          <a:lstStyle/>
          <a:p>
            <a:pPr marL="0" indent="0">
              <a:buNone/>
            </a:pPr>
            <a:r>
              <a:rPr lang="pt-BR" dirty="0"/>
              <a:t>Nenhuma disposição </a:t>
            </a:r>
            <a:r>
              <a:rPr lang="pt-BR" dirty="0" smtClean="0"/>
              <a:t>presente na Declaração Universal dos Direitos Humanos pode </a:t>
            </a:r>
            <a:r>
              <a:rPr lang="pt-BR" dirty="0"/>
              <a:t>ser interpretada como o reconhecimento a qualquer Estado, grupo ou pessoa, do direito de exercer qualquer atividade ou praticar qualquer ato destinado à destruição de quaisquer dos direitos e liberdades </a:t>
            </a:r>
            <a:r>
              <a:rPr lang="pt-BR" dirty="0" smtClean="0"/>
              <a:t>nela estabelecidos</a:t>
            </a:r>
            <a:r>
              <a:rPr lang="pt-BR" dirty="0"/>
              <a:t>.</a:t>
            </a:r>
          </a:p>
          <a:p>
            <a:pPr marL="0" indent="0">
              <a:buNone/>
            </a:pPr>
            <a:r>
              <a:rPr lang="pt-BR" dirty="0" smtClean="0"/>
              <a:t>A </a:t>
            </a:r>
            <a:r>
              <a:rPr lang="pt-BR" dirty="0"/>
              <a:t>[ ] A afirmação está parcialmente errada;</a:t>
            </a:r>
          </a:p>
          <a:p>
            <a:pPr marL="0" indent="0">
              <a:buNone/>
            </a:pPr>
            <a:r>
              <a:rPr lang="pt-BR" dirty="0"/>
              <a:t>B [ ] A afirmação está parcialmente certa;</a:t>
            </a:r>
          </a:p>
          <a:p>
            <a:pPr marL="0" indent="0">
              <a:buNone/>
            </a:pPr>
            <a:r>
              <a:rPr lang="pt-BR" dirty="0"/>
              <a:t>C [ ] A afirmação está totalmente errada;</a:t>
            </a:r>
          </a:p>
          <a:p>
            <a:pPr marL="0" indent="0">
              <a:buNone/>
            </a:pPr>
            <a:r>
              <a:rPr lang="pt-BR" dirty="0"/>
              <a:t>D [ ] A afirmação está errada porque Beltrano de tal </a:t>
            </a:r>
            <a:r>
              <a:rPr lang="pt-BR" dirty="0" smtClean="0"/>
              <a:t>Soberano possui direito a autodeterminação de seu povo;</a:t>
            </a:r>
            <a:endParaRPr lang="pt-BR" dirty="0"/>
          </a:p>
          <a:p>
            <a:pPr marL="0" indent="0">
              <a:buNone/>
            </a:pPr>
            <a:r>
              <a:rPr lang="pt-BR" dirty="0"/>
              <a:t>E [ ] A afirmação está integralmente correta;</a:t>
            </a:r>
          </a:p>
          <a:p>
            <a:pPr marL="0" indent="0">
              <a:buNone/>
            </a:pPr>
            <a:endParaRPr lang="pt-BR" dirty="0"/>
          </a:p>
        </p:txBody>
      </p:sp>
    </p:spTree>
    <p:extLst>
      <p:ext uri="{BB962C8B-B14F-4D97-AF65-F5344CB8AC3E}">
        <p14:creationId xmlns:p14="http://schemas.microsoft.com/office/powerpoint/2010/main" val="1784381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15</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fez uma oferenda para </a:t>
            </a:r>
            <a:r>
              <a:rPr lang="pt-BR" dirty="0" err="1" smtClean="0"/>
              <a:t>Yasãn</a:t>
            </a:r>
            <a:r>
              <a:rPr lang="pt-BR" dirty="0" smtClean="0"/>
              <a:t> e colocou numa praia no entardecer do dia, quando foi surpreendida por uma guarda oficial que a levou em detenção devido práticas de bruxaria, neste caso, Beltrana infringiu qual lei fundamental:</a:t>
            </a:r>
          </a:p>
          <a:p>
            <a:pPr marL="0" indent="0">
              <a:buNone/>
            </a:pPr>
            <a:r>
              <a:rPr lang="pt-BR" dirty="0" smtClean="0"/>
              <a:t>A [ ] Liberdade de Associação;</a:t>
            </a:r>
          </a:p>
          <a:p>
            <a:pPr marL="0" indent="0">
              <a:buNone/>
            </a:pPr>
            <a:r>
              <a:rPr lang="pt-BR" dirty="0" smtClean="0"/>
              <a:t>B [ ] Liberdade de sua Iniciativa Privada;</a:t>
            </a:r>
          </a:p>
          <a:p>
            <a:pPr marL="0" indent="0">
              <a:buNone/>
            </a:pPr>
            <a:r>
              <a:rPr lang="pt-BR" dirty="0" smtClean="0"/>
              <a:t>C [ ] Liberdade de culto;</a:t>
            </a:r>
          </a:p>
          <a:p>
            <a:pPr marL="0" indent="0">
              <a:buNone/>
            </a:pPr>
            <a:r>
              <a:rPr lang="pt-BR" dirty="0" smtClean="0"/>
              <a:t>D [ ] Liberdade de Expressão;</a:t>
            </a:r>
          </a:p>
          <a:p>
            <a:pPr marL="0" indent="0">
              <a:buNone/>
            </a:pPr>
            <a:r>
              <a:rPr lang="pt-BR" dirty="0" smtClean="0"/>
              <a:t>E [ ] Nenhuma, porque Beltrana teve confiscado o seu Direito de Liberdade de crença;</a:t>
            </a:r>
            <a:endParaRPr lang="pt-BR" dirty="0"/>
          </a:p>
        </p:txBody>
      </p:sp>
    </p:spTree>
    <p:extLst>
      <p:ext uri="{BB962C8B-B14F-4D97-AF65-F5344CB8AC3E}">
        <p14:creationId xmlns:p14="http://schemas.microsoft.com/office/powerpoint/2010/main" val="183075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16</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alguém age de forma a gerar malefícios para outros seres humanos, interferindo em sua rotina, para lhe provocar perdas materiais e/ou biológicas na aproximação de determinadas condutas e objetos que implicam em prejuízos para a vida corrente dos cidadãos alvos, que podem gerar o adoecimento ou morte de pessoas, essa pessoa que assim trabalhou para inibir o desenvolvimento de outras pode ser qualificada como:</a:t>
            </a:r>
          </a:p>
          <a:p>
            <a:pPr marL="0" indent="0">
              <a:buNone/>
            </a:pPr>
            <a:r>
              <a:rPr lang="pt-BR" dirty="0" smtClean="0"/>
              <a:t>A [ ] Infrator;</a:t>
            </a:r>
          </a:p>
          <a:p>
            <a:pPr marL="0" indent="0">
              <a:buNone/>
            </a:pPr>
            <a:r>
              <a:rPr lang="pt-BR" dirty="0" smtClean="0"/>
              <a:t>B [ ] Militar;</a:t>
            </a:r>
          </a:p>
          <a:p>
            <a:pPr marL="0" indent="0">
              <a:buNone/>
            </a:pPr>
            <a:r>
              <a:rPr lang="pt-BR" dirty="0" smtClean="0"/>
              <a:t>C [ ] Terrorista;</a:t>
            </a:r>
          </a:p>
          <a:p>
            <a:pPr marL="0" indent="0">
              <a:buNone/>
            </a:pPr>
            <a:r>
              <a:rPr lang="pt-BR" dirty="0" smtClean="0"/>
              <a:t>D [ ] Paranoico;</a:t>
            </a:r>
          </a:p>
          <a:p>
            <a:pPr marL="0" indent="0">
              <a:buNone/>
            </a:pPr>
            <a:r>
              <a:rPr lang="pt-BR" dirty="0" smtClean="0"/>
              <a:t>E [ ] Diabo;</a:t>
            </a:r>
            <a:endParaRPr lang="pt-BR" dirty="0"/>
          </a:p>
        </p:txBody>
      </p:sp>
    </p:spTree>
    <p:extLst>
      <p:ext uri="{BB962C8B-B14F-4D97-AF65-F5344CB8AC3E}">
        <p14:creationId xmlns:p14="http://schemas.microsoft.com/office/powerpoint/2010/main" val="1195285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17</a:t>
            </a:r>
            <a:endParaRPr lang="pt-BR" dirty="0"/>
          </a:p>
        </p:txBody>
      </p:sp>
      <p:sp>
        <p:nvSpPr>
          <p:cNvPr id="3" name="Espaço Reservado para Conteúdo 2"/>
          <p:cNvSpPr>
            <a:spLocks noGrp="1"/>
          </p:cNvSpPr>
          <p:nvPr>
            <p:ph idx="1"/>
          </p:nvPr>
        </p:nvSpPr>
        <p:spPr/>
        <p:txBody>
          <a:bodyPr/>
          <a:lstStyle/>
          <a:p>
            <a:pPr marL="0" indent="0">
              <a:buNone/>
            </a:pPr>
            <a:r>
              <a:rPr lang="pt-BR" dirty="0" smtClean="0"/>
              <a:t>Condição sub-humana de vida, em que a pessoa tem contato com escassez econômica, em que os recursos de que depende para sua sobrevivência geralmente não chegam à tempo das necessidades vitais, este termo é o mesmo que:</a:t>
            </a:r>
          </a:p>
          <a:p>
            <a:pPr marL="0" indent="0">
              <a:buNone/>
            </a:pPr>
            <a:r>
              <a:rPr lang="pt-BR" dirty="0" smtClean="0"/>
              <a:t>A [ ] Miséria;</a:t>
            </a:r>
          </a:p>
          <a:p>
            <a:pPr marL="0" indent="0">
              <a:buNone/>
            </a:pPr>
            <a:r>
              <a:rPr lang="pt-BR" dirty="0" smtClean="0"/>
              <a:t>B [ ] Recessão;</a:t>
            </a:r>
          </a:p>
          <a:p>
            <a:pPr marL="0" indent="0">
              <a:buNone/>
            </a:pPr>
            <a:r>
              <a:rPr lang="pt-BR" dirty="0" smtClean="0"/>
              <a:t>C [ ] Inflação;</a:t>
            </a:r>
          </a:p>
          <a:p>
            <a:pPr marL="0" indent="0">
              <a:buNone/>
            </a:pPr>
            <a:r>
              <a:rPr lang="pt-BR" dirty="0" smtClean="0"/>
              <a:t>D [ ] Perdas na lavoura;</a:t>
            </a:r>
          </a:p>
          <a:p>
            <a:pPr marL="0" indent="0">
              <a:buNone/>
            </a:pPr>
            <a:r>
              <a:rPr lang="pt-BR" dirty="0" smtClean="0"/>
              <a:t>E [ ] Endividamento;</a:t>
            </a:r>
            <a:endParaRPr lang="pt-BR" dirty="0"/>
          </a:p>
        </p:txBody>
      </p:sp>
    </p:spTree>
    <p:extLst>
      <p:ext uri="{BB962C8B-B14F-4D97-AF65-F5344CB8AC3E}">
        <p14:creationId xmlns:p14="http://schemas.microsoft.com/office/powerpoint/2010/main" val="2514030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18</a:t>
            </a:r>
            <a:endParaRPr lang="pt-BR" dirty="0"/>
          </a:p>
        </p:txBody>
      </p:sp>
      <p:sp>
        <p:nvSpPr>
          <p:cNvPr id="3" name="Espaço Reservado para Conteúdo 2"/>
          <p:cNvSpPr>
            <a:spLocks noGrp="1"/>
          </p:cNvSpPr>
          <p:nvPr>
            <p:ph idx="1"/>
          </p:nvPr>
        </p:nvSpPr>
        <p:spPr/>
        <p:txBody>
          <a:bodyPr/>
          <a:lstStyle/>
          <a:p>
            <a:pPr marL="0" indent="0">
              <a:buNone/>
            </a:pPr>
            <a:r>
              <a:rPr lang="pt-BR" dirty="0" smtClean="0"/>
              <a:t>Pessoa que pode assumir para si um gênero, que possui uma identidade própria de que distingue de outro ser humano, capaz de modificar a si mesmo e ao habitat. Que se expressa através do filtro de uma consciência, e é capaz de gerar decisões à medida que os fatos tornem necessários sua intervenção humana para um regime de adaptação das mutações ocorridas dentro do espaço que este habita:</a:t>
            </a:r>
          </a:p>
          <a:p>
            <a:pPr marL="0" indent="0">
              <a:buNone/>
            </a:pPr>
            <a:r>
              <a:rPr lang="pt-BR" dirty="0" smtClean="0"/>
              <a:t>A [ ] Princesa;</a:t>
            </a:r>
          </a:p>
          <a:p>
            <a:pPr marL="0" indent="0">
              <a:buNone/>
            </a:pPr>
            <a:r>
              <a:rPr lang="pt-BR" dirty="0" smtClean="0"/>
              <a:t>B [ ] Boneca;</a:t>
            </a:r>
          </a:p>
          <a:p>
            <a:pPr marL="0" indent="0">
              <a:buNone/>
            </a:pPr>
            <a:r>
              <a:rPr lang="pt-BR" dirty="0" smtClean="0"/>
              <a:t>C [ ] Computador;</a:t>
            </a:r>
          </a:p>
          <a:p>
            <a:pPr marL="0" indent="0">
              <a:buNone/>
            </a:pPr>
            <a:r>
              <a:rPr lang="pt-BR" dirty="0" smtClean="0"/>
              <a:t>D [ ] Minhoca;</a:t>
            </a:r>
          </a:p>
          <a:p>
            <a:pPr marL="0" indent="0">
              <a:buNone/>
            </a:pPr>
            <a:r>
              <a:rPr lang="pt-BR" dirty="0" smtClean="0"/>
              <a:t>E [ ] Homens;</a:t>
            </a:r>
            <a:endParaRPr lang="pt-BR" dirty="0"/>
          </a:p>
        </p:txBody>
      </p:sp>
    </p:spTree>
    <p:extLst>
      <p:ext uri="{BB962C8B-B14F-4D97-AF65-F5344CB8AC3E}">
        <p14:creationId xmlns:p14="http://schemas.microsoft.com/office/powerpoint/2010/main" val="412024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a:t>
            </a:r>
            <a:br>
              <a:rPr lang="pt-BR" dirty="0" smtClean="0"/>
            </a:br>
            <a:endParaRPr lang="pt-BR" dirty="0"/>
          </a:p>
        </p:txBody>
      </p:sp>
      <p:sp>
        <p:nvSpPr>
          <p:cNvPr id="3" name="Espaço Reservado para Conteúdo 2"/>
          <p:cNvSpPr>
            <a:spLocks noGrp="1"/>
          </p:cNvSpPr>
          <p:nvPr>
            <p:ph idx="1"/>
          </p:nvPr>
        </p:nvSpPr>
        <p:spPr/>
        <p:txBody>
          <a:bodyPr>
            <a:normAutofit lnSpcReduction="10000"/>
          </a:bodyPr>
          <a:lstStyle/>
          <a:p>
            <a:pPr marL="0" indent="0" algn="just">
              <a:buNone/>
            </a:pPr>
            <a:r>
              <a:rPr lang="pt-BR" dirty="0" smtClean="0"/>
              <a:t>Uma Transexual está numa esquina tentando atravessar a rua e à sua frente encontra-se um buraco no asfalto com água de chuva represada. O semáforo está paralisado para pedestres e os veículos estão em alto movimento. Em determinado momento </a:t>
            </a:r>
            <a:r>
              <a:rPr lang="pt-BR" b="1" i="1" dirty="0" smtClean="0"/>
              <a:t>Ciclano de tal </a:t>
            </a:r>
            <a:r>
              <a:rPr lang="pt-BR" i="1" dirty="0" smtClean="0"/>
              <a:t>a partir da direção de seu veículo visualiza a jovem e acelera o carro para passar de forma vinculado ao ato de dirigir propositadamente sobre a lama asfáltica, nesta situação a Transexual teve seu direito:</a:t>
            </a:r>
          </a:p>
          <a:p>
            <a:pPr marL="0" indent="0" algn="just">
              <a:buNone/>
            </a:pPr>
            <a:r>
              <a:rPr lang="pt-BR" b="1" dirty="0" smtClean="0"/>
              <a:t>A [  ]</a:t>
            </a:r>
            <a:r>
              <a:rPr lang="pt-BR" b="1" i="1" dirty="0" smtClean="0"/>
              <a:t> </a:t>
            </a:r>
            <a:r>
              <a:rPr lang="pt-BR" dirty="0" smtClean="0"/>
              <a:t>ferido em relação a sua Dignidade;</a:t>
            </a:r>
          </a:p>
          <a:p>
            <a:pPr marL="0" indent="0" algn="just">
              <a:buNone/>
            </a:pPr>
            <a:r>
              <a:rPr lang="pt-BR" b="1" dirty="0" smtClean="0"/>
              <a:t>B [  ]</a:t>
            </a:r>
            <a:r>
              <a:rPr lang="pt-BR" b="1" i="1" dirty="0" smtClean="0"/>
              <a:t> </a:t>
            </a:r>
            <a:r>
              <a:rPr lang="pt-BR" dirty="0" smtClean="0"/>
              <a:t>agredido quanto a sua liberdade de locomoção</a:t>
            </a:r>
            <a:r>
              <a:rPr lang="pt-BR" i="1" dirty="0" smtClean="0"/>
              <a:t>;</a:t>
            </a:r>
          </a:p>
          <a:p>
            <a:pPr marL="0" indent="0" algn="just">
              <a:buNone/>
            </a:pPr>
            <a:r>
              <a:rPr lang="pt-BR" b="1" dirty="0" smtClean="0"/>
              <a:t>C [  ] </a:t>
            </a:r>
            <a:r>
              <a:rPr lang="pt-BR" dirty="0" smtClean="0"/>
              <a:t>violado devido sua distinção de raça;</a:t>
            </a:r>
          </a:p>
          <a:p>
            <a:pPr marL="0" indent="0" algn="just">
              <a:buNone/>
            </a:pPr>
            <a:r>
              <a:rPr lang="pt-BR" b="1" dirty="0" smtClean="0"/>
              <a:t>D [  ]</a:t>
            </a:r>
            <a:r>
              <a:rPr lang="pt-BR" dirty="0" smtClean="0"/>
              <a:t> preservado porque o motorista está usufruindo seu direito de ir e vir;</a:t>
            </a:r>
          </a:p>
          <a:p>
            <a:pPr marL="0" indent="0" algn="just">
              <a:buNone/>
            </a:pPr>
            <a:r>
              <a:rPr lang="pt-BR" dirty="0" smtClean="0"/>
              <a:t>E  [  ] subtraído pela incapacidade de formalizar uma contestação jurídica;</a:t>
            </a:r>
          </a:p>
          <a:p>
            <a:pPr marL="0" indent="0" algn="just">
              <a:buNone/>
            </a:pPr>
            <a:endParaRPr lang="pt-BR" b="1" dirty="0"/>
          </a:p>
        </p:txBody>
      </p:sp>
    </p:spTree>
    <p:extLst>
      <p:ext uri="{BB962C8B-B14F-4D97-AF65-F5344CB8AC3E}">
        <p14:creationId xmlns:p14="http://schemas.microsoft.com/office/powerpoint/2010/main" val="3013388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19</a:t>
            </a:r>
            <a:endParaRPr lang="pt-BR" dirty="0"/>
          </a:p>
        </p:txBody>
      </p:sp>
      <p:sp>
        <p:nvSpPr>
          <p:cNvPr id="3" name="Espaço Reservado para Conteúdo 2"/>
          <p:cNvSpPr>
            <a:spLocks noGrp="1"/>
          </p:cNvSpPr>
          <p:nvPr>
            <p:ph idx="1"/>
          </p:nvPr>
        </p:nvSpPr>
        <p:spPr/>
        <p:txBody>
          <a:bodyPr/>
          <a:lstStyle/>
          <a:p>
            <a:pPr marL="0" indent="0">
              <a:buNone/>
            </a:pPr>
            <a:r>
              <a:rPr lang="pt-BR" dirty="0" smtClean="0"/>
              <a:t>Gênero masculino, pessoa que em tese possui maior vigor físico. Criatura biológica capaz de pensar e raciocinar. É conhecido pela sua força e vigor. É movido pela Testosterona, e gosta de se guiar por elos racionais. Geralmente assume para si a maior responsabilidade numa gestão familiar:</a:t>
            </a:r>
          </a:p>
          <a:p>
            <a:pPr marL="0" indent="0">
              <a:buNone/>
            </a:pPr>
            <a:r>
              <a:rPr lang="pt-BR" dirty="0" smtClean="0"/>
              <a:t>A [ ] Mulher;</a:t>
            </a:r>
          </a:p>
          <a:p>
            <a:pPr marL="0" indent="0">
              <a:buNone/>
            </a:pPr>
            <a:r>
              <a:rPr lang="pt-BR" dirty="0" smtClean="0"/>
              <a:t>B [ ] Criança;</a:t>
            </a:r>
          </a:p>
          <a:p>
            <a:pPr marL="0" indent="0">
              <a:buNone/>
            </a:pPr>
            <a:r>
              <a:rPr lang="pt-BR" dirty="0" smtClean="0"/>
              <a:t>C [ ] Bebê;</a:t>
            </a:r>
          </a:p>
          <a:p>
            <a:pPr marL="0" indent="0">
              <a:buNone/>
            </a:pPr>
            <a:r>
              <a:rPr lang="pt-BR" dirty="0" smtClean="0"/>
              <a:t>D [ ] Adolescente;</a:t>
            </a:r>
          </a:p>
          <a:p>
            <a:pPr marL="0" indent="0">
              <a:buNone/>
            </a:pPr>
            <a:r>
              <a:rPr lang="pt-BR" dirty="0" smtClean="0"/>
              <a:t>E [ ] Homem;</a:t>
            </a:r>
            <a:endParaRPr lang="pt-BR" dirty="0"/>
          </a:p>
        </p:txBody>
      </p:sp>
    </p:spTree>
    <p:extLst>
      <p:ext uri="{BB962C8B-B14F-4D97-AF65-F5344CB8AC3E}">
        <p14:creationId xmlns:p14="http://schemas.microsoft.com/office/powerpoint/2010/main" val="303204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20</a:t>
            </a:r>
            <a:endParaRPr lang="pt-BR" dirty="0"/>
          </a:p>
        </p:txBody>
      </p:sp>
      <p:sp>
        <p:nvSpPr>
          <p:cNvPr id="3" name="Espaço Reservado para Conteúdo 2"/>
          <p:cNvSpPr>
            <a:spLocks noGrp="1"/>
          </p:cNvSpPr>
          <p:nvPr>
            <p:ph idx="1"/>
          </p:nvPr>
        </p:nvSpPr>
        <p:spPr/>
        <p:txBody>
          <a:bodyPr/>
          <a:lstStyle/>
          <a:p>
            <a:pPr marL="0" indent="0">
              <a:buNone/>
            </a:pPr>
            <a:r>
              <a:rPr lang="pt-BR" dirty="0" smtClean="0"/>
              <a:t>Gênero Feminino, pessoa que em tese possui maior habilidade na gestão do emocional. Criatura biológica capaz de pensar e raciocinar. É conhecida pela sua capacidade de gestão de movimentos finos e de gestão da vida. É movida pela Progesterona, e gosta de se guiar por elos racionais e emocionais. Geralmente assume para si a maior responsabilidade no trato familiar:</a:t>
            </a:r>
          </a:p>
          <a:p>
            <a:pPr marL="0" indent="0">
              <a:buNone/>
            </a:pPr>
            <a:r>
              <a:rPr lang="pt-BR" dirty="0" smtClean="0"/>
              <a:t>A [ ] Criança;</a:t>
            </a:r>
          </a:p>
          <a:p>
            <a:pPr marL="0" indent="0">
              <a:buNone/>
            </a:pPr>
            <a:r>
              <a:rPr lang="pt-BR" dirty="0" smtClean="0"/>
              <a:t>B [ ] Mulher;</a:t>
            </a:r>
          </a:p>
          <a:p>
            <a:pPr marL="0" indent="0">
              <a:buNone/>
            </a:pPr>
            <a:r>
              <a:rPr lang="pt-BR" dirty="0" smtClean="0"/>
              <a:t>C [ ] Bebê;</a:t>
            </a:r>
          </a:p>
          <a:p>
            <a:pPr marL="0" indent="0">
              <a:buNone/>
            </a:pPr>
            <a:r>
              <a:rPr lang="pt-BR" dirty="0" smtClean="0"/>
              <a:t>D [ ] Adolescente;</a:t>
            </a:r>
          </a:p>
          <a:p>
            <a:pPr marL="0" indent="0">
              <a:buNone/>
            </a:pPr>
            <a:r>
              <a:rPr lang="pt-BR" dirty="0" smtClean="0"/>
              <a:t>E [ ] Homem;</a:t>
            </a:r>
            <a:endParaRPr lang="pt-BR" dirty="0"/>
          </a:p>
        </p:txBody>
      </p:sp>
    </p:spTree>
    <p:extLst>
      <p:ext uri="{BB962C8B-B14F-4D97-AF65-F5344CB8AC3E}">
        <p14:creationId xmlns:p14="http://schemas.microsoft.com/office/powerpoint/2010/main" val="1945033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21</a:t>
            </a:r>
            <a:endParaRPr lang="pt-BR" dirty="0"/>
          </a:p>
        </p:txBody>
      </p:sp>
      <p:sp>
        <p:nvSpPr>
          <p:cNvPr id="3" name="Espaço Reservado para Conteúdo 2"/>
          <p:cNvSpPr>
            <a:spLocks noGrp="1"/>
          </p:cNvSpPr>
          <p:nvPr>
            <p:ph idx="1"/>
          </p:nvPr>
        </p:nvSpPr>
        <p:spPr/>
        <p:txBody>
          <a:bodyPr/>
          <a:lstStyle/>
          <a:p>
            <a:pPr marL="0" indent="0">
              <a:buNone/>
            </a:pPr>
            <a:r>
              <a:rPr lang="pt-BR" dirty="0" smtClean="0"/>
              <a:t>Ela ocorre quando um Governante resolve criar Leis que o beneficiem sem preservar os direitos das pessoas subordinadas a Carta Magna de uma nação. Nesta relação a vontade de soberano é exercida sem resguardar a consciência dos subordinados. Tudo contrário ao Governante pode ser percebido como uma necessidade de punição a quem fizer uso da expressão para assim fazer valer a sua própria vontade.</a:t>
            </a:r>
          </a:p>
          <a:p>
            <a:pPr marL="0" indent="0">
              <a:buNone/>
            </a:pPr>
            <a:r>
              <a:rPr lang="pt-BR" dirty="0" smtClean="0"/>
              <a:t>A [ ] Tirania;</a:t>
            </a:r>
          </a:p>
          <a:p>
            <a:pPr marL="0" indent="0">
              <a:buNone/>
            </a:pPr>
            <a:r>
              <a:rPr lang="pt-BR" dirty="0" smtClean="0"/>
              <a:t>B [ ] Democracia;</a:t>
            </a:r>
          </a:p>
          <a:p>
            <a:pPr marL="0" indent="0">
              <a:buNone/>
            </a:pPr>
            <a:r>
              <a:rPr lang="pt-BR" dirty="0" smtClean="0"/>
              <a:t>C [ ] Ditadura;</a:t>
            </a:r>
          </a:p>
          <a:p>
            <a:pPr marL="0" indent="0">
              <a:buNone/>
            </a:pPr>
            <a:r>
              <a:rPr lang="pt-BR" dirty="0" smtClean="0"/>
              <a:t>D [ ] Monarquia;</a:t>
            </a:r>
          </a:p>
          <a:p>
            <a:pPr marL="0" indent="0">
              <a:buNone/>
            </a:pPr>
            <a:r>
              <a:rPr lang="pt-BR" dirty="0" smtClean="0"/>
              <a:t>E [ ] Comunismo;</a:t>
            </a:r>
            <a:endParaRPr lang="pt-BR" dirty="0"/>
          </a:p>
        </p:txBody>
      </p:sp>
    </p:spTree>
    <p:extLst>
      <p:ext uri="{BB962C8B-B14F-4D97-AF65-F5344CB8AC3E}">
        <p14:creationId xmlns:p14="http://schemas.microsoft.com/office/powerpoint/2010/main" val="1277888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22</a:t>
            </a:r>
            <a:endParaRPr lang="pt-BR" dirty="0"/>
          </a:p>
        </p:txBody>
      </p:sp>
      <p:sp>
        <p:nvSpPr>
          <p:cNvPr id="3" name="Espaço Reservado para Conteúdo 2"/>
          <p:cNvSpPr>
            <a:spLocks noGrp="1"/>
          </p:cNvSpPr>
          <p:nvPr>
            <p:ph idx="1"/>
          </p:nvPr>
        </p:nvSpPr>
        <p:spPr/>
        <p:txBody>
          <a:bodyPr/>
          <a:lstStyle/>
          <a:p>
            <a:pPr marL="0" indent="0">
              <a:buNone/>
            </a:pPr>
            <a:r>
              <a:rPr lang="pt-BR" dirty="0" smtClean="0"/>
              <a:t>Ocorre quando a vontade de uma pessoa quer a qualquer custo subjugar a vontade de outra pessoa. É um exercício da quebra do livre arbítrio. É uma vontade que impera no seu ato de administrar para fazer valer à força o seu desejo pessoal diante do desejo de terceiros:</a:t>
            </a:r>
          </a:p>
          <a:p>
            <a:pPr marL="0" indent="0">
              <a:buNone/>
            </a:pPr>
            <a:r>
              <a:rPr lang="pt-BR" dirty="0" smtClean="0"/>
              <a:t>A [ ] Tirania;</a:t>
            </a:r>
          </a:p>
          <a:p>
            <a:pPr marL="0" indent="0">
              <a:buNone/>
            </a:pPr>
            <a:r>
              <a:rPr lang="pt-BR" dirty="0" smtClean="0"/>
              <a:t>B [ ] Egoísmo;</a:t>
            </a:r>
          </a:p>
          <a:p>
            <a:pPr marL="0" indent="0">
              <a:buNone/>
            </a:pPr>
            <a:r>
              <a:rPr lang="pt-BR" dirty="0" smtClean="0"/>
              <a:t>C [ ] Ditadura;</a:t>
            </a:r>
          </a:p>
          <a:p>
            <a:pPr marL="0" indent="0">
              <a:buNone/>
            </a:pPr>
            <a:r>
              <a:rPr lang="pt-BR" dirty="0" smtClean="0"/>
              <a:t>D [ ] Opressão;</a:t>
            </a:r>
          </a:p>
          <a:p>
            <a:pPr marL="0" indent="0">
              <a:buNone/>
            </a:pPr>
            <a:r>
              <a:rPr lang="pt-BR" dirty="0" smtClean="0"/>
              <a:t>E [ ] Democracia;</a:t>
            </a:r>
            <a:endParaRPr lang="pt-BR" dirty="0"/>
          </a:p>
        </p:txBody>
      </p:sp>
    </p:spTree>
    <p:extLst>
      <p:ext uri="{BB962C8B-B14F-4D97-AF65-F5344CB8AC3E}">
        <p14:creationId xmlns:p14="http://schemas.microsoft.com/office/powerpoint/2010/main" val="2706518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23</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 França realizou um Decreto sinalizando que o ano de 2006 iria simbolizar um ano de cooperação entre Brasil e França se instituiu uma relação:</a:t>
            </a:r>
          </a:p>
          <a:p>
            <a:pPr marL="0" indent="0">
              <a:buNone/>
            </a:pPr>
            <a:r>
              <a:rPr lang="pt-BR" dirty="0" smtClean="0"/>
              <a:t>A [ ] arbitrária entre países;</a:t>
            </a:r>
          </a:p>
          <a:p>
            <a:pPr marL="0" indent="0">
              <a:buNone/>
            </a:pPr>
            <a:r>
              <a:rPr lang="pt-BR" dirty="0" smtClean="0"/>
              <a:t>B [ ] amistosa entre as nações;</a:t>
            </a:r>
          </a:p>
          <a:p>
            <a:pPr marL="0" indent="0">
              <a:buNone/>
            </a:pPr>
            <a:r>
              <a:rPr lang="pt-BR" dirty="0" smtClean="0"/>
              <a:t>C [ ] um tratado de comércio entre as partes;</a:t>
            </a:r>
          </a:p>
          <a:p>
            <a:pPr marL="0" indent="0">
              <a:buNone/>
            </a:pPr>
            <a:r>
              <a:rPr lang="pt-BR" dirty="0" smtClean="0"/>
              <a:t>D [ ] de Direitos Humanos entre as partes;</a:t>
            </a:r>
          </a:p>
          <a:p>
            <a:pPr marL="0" indent="0">
              <a:buNone/>
            </a:pPr>
            <a:r>
              <a:rPr lang="pt-BR" dirty="0" smtClean="0"/>
              <a:t>E [ ] de conflito entre as partes;</a:t>
            </a:r>
            <a:endParaRPr lang="pt-BR" dirty="0"/>
          </a:p>
        </p:txBody>
      </p:sp>
    </p:spTree>
    <p:extLst>
      <p:ext uri="{BB962C8B-B14F-4D97-AF65-F5344CB8AC3E}">
        <p14:creationId xmlns:p14="http://schemas.microsoft.com/office/powerpoint/2010/main" val="2793347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24</a:t>
            </a:r>
            <a:endParaRPr lang="pt-BR" dirty="0"/>
          </a:p>
        </p:txBody>
      </p:sp>
      <p:sp>
        <p:nvSpPr>
          <p:cNvPr id="3" name="Espaço Reservado para Conteúdo 2"/>
          <p:cNvSpPr>
            <a:spLocks noGrp="1"/>
          </p:cNvSpPr>
          <p:nvPr>
            <p:ph idx="1"/>
          </p:nvPr>
        </p:nvSpPr>
        <p:spPr>
          <a:xfrm>
            <a:off x="677334" y="1930401"/>
            <a:ext cx="8714092" cy="4110962"/>
          </a:xfrm>
        </p:spPr>
        <p:txBody>
          <a:bodyPr>
            <a:normAutofit/>
          </a:bodyPr>
          <a:lstStyle/>
          <a:p>
            <a:pPr marL="0" indent="0">
              <a:buNone/>
            </a:pPr>
            <a:r>
              <a:rPr lang="pt-BR" dirty="0" smtClean="0"/>
              <a:t>Os Direitos Fundamentais dos Homens e Mulheres são expressos somente internacionalmente através das Nações Unidas na Declaração Universal dos Direitos Humanos celebrada pela ONU em 1948, logo após o término da segunda guerra mundial em 1945:</a:t>
            </a:r>
          </a:p>
          <a:p>
            <a:pPr marL="0" indent="0">
              <a:buNone/>
            </a:pPr>
            <a:r>
              <a:rPr lang="pt-BR" dirty="0" smtClean="0"/>
              <a:t>A [ ] Essa atribuição também pode ser praticada internamente nas nações e está contida dentro do âmbito internacional;</a:t>
            </a:r>
          </a:p>
          <a:p>
            <a:pPr marL="0" indent="0">
              <a:buNone/>
            </a:pPr>
            <a:r>
              <a:rPr lang="pt-BR" dirty="0" smtClean="0"/>
              <a:t>B [ ] A afirmação está completamente certa;</a:t>
            </a:r>
          </a:p>
          <a:p>
            <a:pPr marL="0" indent="0">
              <a:buNone/>
            </a:pPr>
            <a:r>
              <a:rPr lang="pt-BR" dirty="0" smtClean="0"/>
              <a:t>C [ ] A afirmação está errada porque a Declaração Universal dos Direitos Humanos foi criada após o ano 2000;</a:t>
            </a:r>
          </a:p>
          <a:p>
            <a:pPr marL="0" indent="0">
              <a:buNone/>
            </a:pPr>
            <a:r>
              <a:rPr lang="pt-BR" dirty="0" smtClean="0"/>
              <a:t>D [ ] A Informação está errada porque a matéria somente se define internamente;</a:t>
            </a:r>
          </a:p>
          <a:p>
            <a:pPr marL="0" indent="0">
              <a:buNone/>
            </a:pPr>
            <a:r>
              <a:rPr lang="pt-BR" dirty="0" smtClean="0"/>
              <a:t>E [ ] A Declaração Universal dos Direitos Humanos foi criada após a primeira guerra mundial (1918) e antes da segunda guerra mundial (1945)</a:t>
            </a:r>
            <a:endParaRPr lang="pt-BR" dirty="0"/>
          </a:p>
        </p:txBody>
      </p:sp>
    </p:spTree>
    <p:extLst>
      <p:ext uri="{BB962C8B-B14F-4D97-AF65-F5344CB8AC3E}">
        <p14:creationId xmlns:p14="http://schemas.microsoft.com/office/powerpoint/2010/main" val="3844737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25</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duas ou mais pessoas unem forças para a realização de atividades humanas para atingir um objetivo específico:</a:t>
            </a:r>
          </a:p>
          <a:p>
            <a:pPr marL="0" indent="0">
              <a:buNone/>
            </a:pPr>
            <a:r>
              <a:rPr lang="pt-BR" dirty="0" smtClean="0"/>
              <a:t>A [ ] Empatia;</a:t>
            </a:r>
          </a:p>
          <a:p>
            <a:pPr marL="0" indent="0">
              <a:buNone/>
            </a:pPr>
            <a:r>
              <a:rPr lang="pt-BR" dirty="0" smtClean="0"/>
              <a:t>B [ ] Entropia;</a:t>
            </a:r>
          </a:p>
          <a:p>
            <a:pPr marL="0" indent="0">
              <a:buNone/>
            </a:pPr>
            <a:r>
              <a:rPr lang="pt-BR" dirty="0" smtClean="0"/>
              <a:t>C [ ] Resiliência;</a:t>
            </a:r>
          </a:p>
          <a:p>
            <a:pPr marL="0" indent="0">
              <a:buNone/>
            </a:pPr>
            <a:r>
              <a:rPr lang="pt-BR" dirty="0" smtClean="0"/>
              <a:t>D [ ] Parcimônia;</a:t>
            </a:r>
          </a:p>
          <a:p>
            <a:pPr marL="0" indent="0">
              <a:buNone/>
            </a:pPr>
            <a:r>
              <a:rPr lang="pt-BR" dirty="0" smtClean="0"/>
              <a:t>E [ ] Cooperação;</a:t>
            </a:r>
            <a:endParaRPr lang="pt-BR" dirty="0"/>
          </a:p>
        </p:txBody>
      </p:sp>
    </p:spTree>
    <p:extLst>
      <p:ext uri="{BB962C8B-B14F-4D97-AF65-F5344CB8AC3E}">
        <p14:creationId xmlns:p14="http://schemas.microsoft.com/office/powerpoint/2010/main" val="3780749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26</a:t>
            </a:r>
            <a:endParaRPr lang="pt-BR" dirty="0"/>
          </a:p>
        </p:txBody>
      </p:sp>
      <p:sp>
        <p:nvSpPr>
          <p:cNvPr id="3" name="Espaço Reservado para Conteúdo 2"/>
          <p:cNvSpPr>
            <a:spLocks noGrp="1"/>
          </p:cNvSpPr>
          <p:nvPr>
            <p:ph idx="1"/>
          </p:nvPr>
        </p:nvSpPr>
        <p:spPr/>
        <p:txBody>
          <a:bodyPr/>
          <a:lstStyle/>
          <a:p>
            <a:pPr marL="0" indent="0">
              <a:buNone/>
            </a:pPr>
            <a:r>
              <a:rPr lang="pt-BR" dirty="0" smtClean="0"/>
              <a:t>Ela é um Órgão em que Nações cooperam para a administração solidária do planeta terra, com o objetivo de racionalização dos recursos, a sobrevivência das espécies no planeta, a harmonia entre os povos, a sinalização de união e cooperação no sentido de desenvolvimento entre nações e o equilíbrio da vida e dos ordenamentos necessários para a realização dos objetivos humanos no planeta:</a:t>
            </a:r>
          </a:p>
          <a:p>
            <a:pPr marL="0" indent="0">
              <a:buNone/>
            </a:pPr>
            <a:r>
              <a:rPr lang="pt-BR" dirty="0" smtClean="0"/>
              <a:t>A [ ] Alca;</a:t>
            </a:r>
          </a:p>
          <a:p>
            <a:pPr marL="0" indent="0">
              <a:buNone/>
            </a:pPr>
            <a:r>
              <a:rPr lang="pt-BR" dirty="0" smtClean="0"/>
              <a:t>B [ ] Mercosul;</a:t>
            </a:r>
          </a:p>
          <a:p>
            <a:pPr marL="0" indent="0">
              <a:buNone/>
            </a:pPr>
            <a:r>
              <a:rPr lang="pt-BR" dirty="0" smtClean="0"/>
              <a:t>C [ ] Organização das Nações Unidas – ONU;</a:t>
            </a:r>
          </a:p>
          <a:p>
            <a:pPr marL="0" indent="0">
              <a:buNone/>
            </a:pPr>
            <a:r>
              <a:rPr lang="pt-BR" dirty="0" smtClean="0"/>
              <a:t>D [ ] União Europeia;</a:t>
            </a:r>
          </a:p>
          <a:p>
            <a:pPr marL="0" indent="0">
              <a:buNone/>
            </a:pPr>
            <a:r>
              <a:rPr lang="pt-BR" dirty="0" smtClean="0"/>
              <a:t>E [ ] </a:t>
            </a:r>
            <a:r>
              <a:rPr lang="pt-BR" dirty="0" err="1" smtClean="0"/>
              <a:t>Brincs</a:t>
            </a:r>
            <a:r>
              <a:rPr lang="pt-BR" dirty="0" smtClean="0"/>
              <a:t>;</a:t>
            </a:r>
            <a:endParaRPr lang="pt-BR" dirty="0"/>
          </a:p>
        </p:txBody>
      </p:sp>
    </p:spTree>
    <p:extLst>
      <p:ext uri="{BB962C8B-B14F-4D97-AF65-F5344CB8AC3E}">
        <p14:creationId xmlns:p14="http://schemas.microsoft.com/office/powerpoint/2010/main" val="28554991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27</a:t>
            </a:r>
            <a:endParaRPr lang="pt-BR" dirty="0"/>
          </a:p>
        </p:txBody>
      </p:sp>
      <p:sp>
        <p:nvSpPr>
          <p:cNvPr id="3" name="Espaço Reservado para Conteúdo 2"/>
          <p:cNvSpPr>
            <a:spLocks noGrp="1"/>
          </p:cNvSpPr>
          <p:nvPr>
            <p:ph idx="1"/>
          </p:nvPr>
        </p:nvSpPr>
        <p:spPr/>
        <p:txBody>
          <a:bodyPr/>
          <a:lstStyle/>
          <a:p>
            <a:pPr marL="0" indent="0">
              <a:buNone/>
            </a:pPr>
            <a:r>
              <a:rPr lang="pt-BR" dirty="0" smtClean="0"/>
              <a:t>Um grupo de pessoas com obesidade mórbida desembarcou em um aeroporto e quando chegou no saguão externo logo após a área de desembarque foi recepcionado com salvas de risos de todas as pessoas que estavam posicionadas no ressinto. A situação constrangedora implicou em uma perda de direito:</a:t>
            </a:r>
          </a:p>
          <a:p>
            <a:pPr marL="0" indent="0">
              <a:buNone/>
            </a:pPr>
            <a:r>
              <a:rPr lang="pt-BR" dirty="0" smtClean="0"/>
              <a:t>A [ ] Liberdade de Expressão;</a:t>
            </a:r>
          </a:p>
          <a:p>
            <a:pPr marL="0" indent="0">
              <a:buNone/>
            </a:pPr>
            <a:r>
              <a:rPr lang="pt-BR" dirty="0" smtClean="0"/>
              <a:t>B [ ] Respeito Universal;</a:t>
            </a:r>
          </a:p>
          <a:p>
            <a:pPr marL="0" indent="0">
              <a:buNone/>
            </a:pPr>
            <a:r>
              <a:rPr lang="pt-BR" dirty="0" smtClean="0"/>
              <a:t>C [ ] Liberdade de Locomoção;</a:t>
            </a:r>
          </a:p>
          <a:p>
            <a:pPr marL="0" indent="0">
              <a:buNone/>
            </a:pPr>
            <a:r>
              <a:rPr lang="pt-BR" dirty="0" smtClean="0"/>
              <a:t>D [ ] Igualdade;</a:t>
            </a:r>
          </a:p>
          <a:p>
            <a:pPr marL="0" indent="0">
              <a:buNone/>
            </a:pPr>
            <a:r>
              <a:rPr lang="pt-BR" dirty="0" smtClean="0"/>
              <a:t>E [ ] Livre trânsito entre Nações;</a:t>
            </a:r>
            <a:endParaRPr lang="pt-BR" dirty="0"/>
          </a:p>
        </p:txBody>
      </p:sp>
    </p:spTree>
    <p:extLst>
      <p:ext uri="{BB962C8B-B14F-4D97-AF65-F5344CB8AC3E}">
        <p14:creationId xmlns:p14="http://schemas.microsoft.com/office/powerpoint/2010/main" val="2889210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28</a:t>
            </a:r>
            <a:endParaRPr lang="pt-BR" dirty="0"/>
          </a:p>
        </p:txBody>
      </p:sp>
      <p:sp>
        <p:nvSpPr>
          <p:cNvPr id="3" name="Espaço Reservado para Conteúdo 2"/>
          <p:cNvSpPr>
            <a:spLocks noGrp="1"/>
          </p:cNvSpPr>
          <p:nvPr>
            <p:ph idx="1"/>
          </p:nvPr>
        </p:nvSpPr>
        <p:spPr>
          <a:xfrm>
            <a:off x="677334" y="1579676"/>
            <a:ext cx="8596668" cy="4724305"/>
          </a:xfrm>
        </p:spPr>
        <p:txBody>
          <a:bodyPr/>
          <a:lstStyle/>
          <a:p>
            <a:pPr marL="0" indent="0">
              <a:buNone/>
            </a:pPr>
            <a:r>
              <a:rPr lang="pt-BR" dirty="0" smtClean="0"/>
              <a:t>Uma autoridade dos Direitos Humanos desembarcou em uma nação em que a regra é a discriminação de mulheres grávidas que não passaram pelo processo de matrimônio. Para garantir que seu país não recebesse sanção internacional, dias antes da inspeção, todas as mulheres renegadas devido a gravidez sem casamento foram levadas para um abrigo onde receberam tratamento, roupas, medicamentos e alimentos, e um abrigo provisório até a inspeção. Quando a autoridade das ONU desembarcou inferiu que os Direitos Humanos destas mulheres estavam sendo preservados. Após a saída da Autoridade internacional essas mulheres foram devolvidas para o desamparo das ruas. Neste caso ocorreu:</a:t>
            </a:r>
          </a:p>
          <a:p>
            <a:pPr marL="0" indent="0">
              <a:buNone/>
            </a:pPr>
            <a:r>
              <a:rPr lang="pt-BR" dirty="0" smtClean="0"/>
              <a:t>A [ ] falta de liberdade de escolha;</a:t>
            </a:r>
          </a:p>
          <a:p>
            <a:pPr marL="0" indent="0">
              <a:buNone/>
            </a:pPr>
            <a:r>
              <a:rPr lang="pt-BR" dirty="0" smtClean="0"/>
              <a:t>B [ ] obstrução da justiça;</a:t>
            </a:r>
          </a:p>
          <a:p>
            <a:pPr marL="0" indent="0">
              <a:buNone/>
            </a:pPr>
            <a:r>
              <a:rPr lang="pt-BR" dirty="0" smtClean="0"/>
              <a:t>C [ ] perda da cidadania dessas mulheres;</a:t>
            </a:r>
          </a:p>
          <a:p>
            <a:pPr marL="0" indent="0">
              <a:buNone/>
            </a:pPr>
            <a:r>
              <a:rPr lang="pt-BR" dirty="0" smtClean="0"/>
              <a:t>D [ ] Perda da autodeterminação dos povos por ato criminoso das Nações Unidas;</a:t>
            </a:r>
          </a:p>
          <a:p>
            <a:pPr marL="0" indent="0">
              <a:buNone/>
            </a:pPr>
            <a:r>
              <a:rPr lang="pt-BR" dirty="0" smtClean="0"/>
              <a:t>E [ ] Perda do </a:t>
            </a:r>
            <a:r>
              <a:rPr lang="pt-BR" dirty="0"/>
              <a:t>Respeito efetivo dos direitos humanos</a:t>
            </a:r>
          </a:p>
          <a:p>
            <a:pPr marL="0" indent="0">
              <a:buNone/>
            </a:pPr>
            <a:endParaRPr lang="pt-BR" dirty="0"/>
          </a:p>
        </p:txBody>
      </p:sp>
    </p:spTree>
    <p:extLst>
      <p:ext uri="{BB962C8B-B14F-4D97-AF65-F5344CB8AC3E}">
        <p14:creationId xmlns:p14="http://schemas.microsoft.com/office/powerpoint/2010/main" val="68718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a:t>
            </a:r>
            <a:endParaRPr lang="pt-BR" dirty="0"/>
          </a:p>
        </p:txBody>
      </p:sp>
      <p:sp>
        <p:nvSpPr>
          <p:cNvPr id="3" name="Espaço Reservado para Conteúdo 2"/>
          <p:cNvSpPr>
            <a:spLocks noGrp="1"/>
          </p:cNvSpPr>
          <p:nvPr>
            <p:ph idx="1"/>
          </p:nvPr>
        </p:nvSpPr>
        <p:spPr/>
        <p:txBody>
          <a:bodyPr/>
          <a:lstStyle/>
          <a:p>
            <a:r>
              <a:rPr lang="pt-BR" dirty="0" smtClean="0"/>
              <a:t>Compartilham o mesmo espaço em que todos são solidários nas despesas e no desenvolvimento recíproco como uma unidade de repouso para a vida profissional, marque o grupo que não pode ser classificado como unidade Familiar Humana:</a:t>
            </a:r>
          </a:p>
          <a:p>
            <a:r>
              <a:rPr lang="pt-BR" dirty="0" smtClean="0"/>
              <a:t>A [  ] Casal de namorados que moram num mesmo espaço;</a:t>
            </a:r>
          </a:p>
          <a:p>
            <a:r>
              <a:rPr lang="pt-BR" dirty="0" smtClean="0"/>
              <a:t>B [  ] Grupo de amigos que dividem o aluguel;</a:t>
            </a:r>
          </a:p>
          <a:p>
            <a:r>
              <a:rPr lang="pt-BR" dirty="0" smtClean="0"/>
              <a:t>C [  ] Homem, mulher e filhos sem laço familiar formal;</a:t>
            </a:r>
          </a:p>
          <a:p>
            <a:r>
              <a:rPr lang="pt-BR" dirty="0" smtClean="0"/>
              <a:t>D [  ] Orfanato com atendimento exclusivo para Adolescentes em fase de Profissionalização;</a:t>
            </a:r>
          </a:p>
          <a:p>
            <a:r>
              <a:rPr lang="pt-BR" dirty="0" smtClean="0"/>
              <a:t>E [  ] Nenhuma das anteriores;</a:t>
            </a:r>
            <a:endParaRPr lang="pt-BR" dirty="0"/>
          </a:p>
        </p:txBody>
      </p:sp>
    </p:spTree>
    <p:extLst>
      <p:ext uri="{BB962C8B-B14F-4D97-AF65-F5344CB8AC3E}">
        <p14:creationId xmlns:p14="http://schemas.microsoft.com/office/powerpoint/2010/main" val="3857197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29</a:t>
            </a:r>
            <a:endParaRPr lang="pt-BR" dirty="0"/>
          </a:p>
        </p:txBody>
      </p:sp>
      <p:sp>
        <p:nvSpPr>
          <p:cNvPr id="3" name="Espaço Reservado para Conteúdo 2"/>
          <p:cNvSpPr>
            <a:spLocks noGrp="1"/>
          </p:cNvSpPr>
          <p:nvPr>
            <p:ph idx="1"/>
          </p:nvPr>
        </p:nvSpPr>
        <p:spPr/>
        <p:txBody>
          <a:bodyPr/>
          <a:lstStyle/>
          <a:p>
            <a:pPr marL="0" indent="0">
              <a:buNone/>
            </a:pPr>
            <a:r>
              <a:rPr lang="pt-BR" dirty="0" smtClean="0"/>
              <a:t>O Respeito efetivo das Liberdades Fundamentais são regulados internamente de acordo com as regras internas de cada nação, mas seguem inclusas dentro de regras internacionais a todos os países signatários que deverão preservar o teor principal que que a relação jurídica deva ser estabelecida como válida para todo o planeta um desses fundamentos é:</a:t>
            </a:r>
          </a:p>
          <a:p>
            <a:pPr marL="0" indent="0">
              <a:buNone/>
            </a:pPr>
            <a:r>
              <a:rPr lang="pt-BR" dirty="0" smtClean="0"/>
              <a:t>A [ ] o direito à vida;</a:t>
            </a:r>
          </a:p>
          <a:p>
            <a:pPr marL="0" indent="0">
              <a:buNone/>
            </a:pPr>
            <a:r>
              <a:rPr lang="pt-BR" dirty="0" smtClean="0"/>
              <a:t>B [ ] o direito à internet;</a:t>
            </a:r>
          </a:p>
          <a:p>
            <a:pPr marL="0" indent="0">
              <a:buNone/>
            </a:pPr>
            <a:r>
              <a:rPr lang="pt-BR" dirty="0" smtClean="0"/>
              <a:t>C [ ] o direito ao capitalismo;</a:t>
            </a:r>
          </a:p>
          <a:p>
            <a:pPr marL="0" indent="0">
              <a:buNone/>
            </a:pPr>
            <a:r>
              <a:rPr lang="pt-BR" dirty="0" smtClean="0"/>
              <a:t>D [ ] o direito ao uso de entorpecentes;</a:t>
            </a:r>
          </a:p>
          <a:p>
            <a:pPr marL="0" indent="0">
              <a:buNone/>
            </a:pPr>
            <a:r>
              <a:rPr lang="pt-BR" dirty="0" smtClean="0"/>
              <a:t>E [ ] o direito de associação paramilitar;</a:t>
            </a:r>
            <a:endParaRPr lang="pt-BR" dirty="0"/>
          </a:p>
        </p:txBody>
      </p:sp>
    </p:spTree>
    <p:extLst>
      <p:ext uri="{BB962C8B-B14F-4D97-AF65-F5344CB8AC3E}">
        <p14:creationId xmlns:p14="http://schemas.microsoft.com/office/powerpoint/2010/main" val="260252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30</a:t>
            </a:r>
            <a:endParaRPr lang="pt-BR" dirty="0"/>
          </a:p>
        </p:txBody>
      </p:sp>
      <p:sp>
        <p:nvSpPr>
          <p:cNvPr id="3" name="Espaço Reservado para Conteúdo 2"/>
          <p:cNvSpPr>
            <a:spLocks noGrp="1"/>
          </p:cNvSpPr>
          <p:nvPr>
            <p:ph idx="1"/>
          </p:nvPr>
        </p:nvSpPr>
        <p:spPr/>
        <p:txBody>
          <a:bodyPr/>
          <a:lstStyle/>
          <a:p>
            <a:pPr marL="0" indent="0">
              <a:buNone/>
            </a:pPr>
            <a:r>
              <a:rPr lang="pt-BR" dirty="0" smtClean="0"/>
              <a:t>São seres vivos ligados através de um ou mais coletivos que carregam atributos que são percebidos como características de grupo. Possuem um comportamento definido dentro de uma norma, é possível estabelecer uma regra de comportamento entre eles, e são determinados pelos elementos formadores destes atributos que incorporam a essência das personificações de cada ser biológico:</a:t>
            </a:r>
          </a:p>
          <a:p>
            <a:pPr marL="0" indent="0">
              <a:buNone/>
            </a:pPr>
            <a:r>
              <a:rPr lang="pt-BR" dirty="0" smtClean="0"/>
              <a:t>A [ ] Pessoas;</a:t>
            </a:r>
          </a:p>
          <a:p>
            <a:pPr marL="0" indent="0">
              <a:buNone/>
            </a:pPr>
            <a:r>
              <a:rPr lang="pt-BR" dirty="0" smtClean="0"/>
              <a:t>B [ ] Indivíduos;</a:t>
            </a:r>
          </a:p>
          <a:p>
            <a:pPr marL="0" indent="0">
              <a:buNone/>
            </a:pPr>
            <a:r>
              <a:rPr lang="pt-BR" dirty="0" smtClean="0"/>
              <a:t>C [ ] Crianças;</a:t>
            </a:r>
          </a:p>
          <a:p>
            <a:pPr marL="0" indent="0">
              <a:buNone/>
            </a:pPr>
            <a:r>
              <a:rPr lang="pt-BR" dirty="0" smtClean="0"/>
              <a:t>D [ ] Mulheres;</a:t>
            </a:r>
          </a:p>
          <a:p>
            <a:pPr marL="0" indent="0">
              <a:buNone/>
            </a:pPr>
            <a:r>
              <a:rPr lang="pt-BR" dirty="0" smtClean="0"/>
              <a:t>E [ ] Idosos;</a:t>
            </a:r>
            <a:endParaRPr lang="pt-BR" dirty="0"/>
          </a:p>
        </p:txBody>
      </p:sp>
    </p:spTree>
    <p:extLst>
      <p:ext uri="{BB962C8B-B14F-4D97-AF65-F5344CB8AC3E}">
        <p14:creationId xmlns:p14="http://schemas.microsoft.com/office/powerpoint/2010/main" val="21130611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31</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agrupamento de pessoas que se coligam para formar um coletivo maior. Onde cada um é responsável por papéis e atribuições específicas que em tese são complementares ao desenvolvimento do todo, em um sentido jurídico em que as partes se posicionam para interagir na produção de transformações sociais em que a soma dos esforços gera o progresso desejado por todos:</a:t>
            </a:r>
          </a:p>
          <a:p>
            <a:pPr marL="0" indent="0">
              <a:buNone/>
            </a:pPr>
            <a:r>
              <a:rPr lang="pt-BR" dirty="0" smtClean="0"/>
              <a:t>A [ ] Rua;</a:t>
            </a:r>
          </a:p>
          <a:p>
            <a:pPr marL="0" indent="0">
              <a:buNone/>
            </a:pPr>
            <a:r>
              <a:rPr lang="pt-BR" dirty="0" smtClean="0"/>
              <a:t>B [ ] Sociedade;</a:t>
            </a:r>
          </a:p>
          <a:p>
            <a:pPr marL="0" indent="0">
              <a:buNone/>
            </a:pPr>
            <a:r>
              <a:rPr lang="pt-BR" dirty="0" smtClean="0"/>
              <a:t>C [ ] Navio;</a:t>
            </a:r>
          </a:p>
          <a:p>
            <a:pPr marL="0" indent="0">
              <a:buNone/>
            </a:pPr>
            <a:r>
              <a:rPr lang="pt-BR" dirty="0" smtClean="0"/>
              <a:t>D [ ] Casa;</a:t>
            </a:r>
          </a:p>
          <a:p>
            <a:pPr marL="0" indent="0">
              <a:buNone/>
            </a:pPr>
            <a:r>
              <a:rPr lang="pt-BR" dirty="0" smtClean="0"/>
              <a:t>E [ ] Ônibus;</a:t>
            </a:r>
          </a:p>
        </p:txBody>
      </p:sp>
    </p:spTree>
    <p:extLst>
      <p:ext uri="{BB962C8B-B14F-4D97-AF65-F5344CB8AC3E}">
        <p14:creationId xmlns:p14="http://schemas.microsoft.com/office/powerpoint/2010/main" val="302978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32</a:t>
            </a:r>
            <a:endParaRPr lang="pt-BR" dirty="0"/>
          </a:p>
        </p:txBody>
      </p:sp>
      <p:sp>
        <p:nvSpPr>
          <p:cNvPr id="3" name="Espaço Reservado para Conteúdo 2"/>
          <p:cNvSpPr>
            <a:spLocks noGrp="1"/>
          </p:cNvSpPr>
          <p:nvPr>
            <p:ph idx="1"/>
          </p:nvPr>
        </p:nvSpPr>
        <p:spPr/>
        <p:txBody>
          <a:bodyPr>
            <a:normAutofit lnSpcReduction="10000"/>
          </a:bodyPr>
          <a:lstStyle/>
          <a:p>
            <a:pPr>
              <a:buFontTx/>
              <a:buChar char="-"/>
            </a:pPr>
            <a:r>
              <a:rPr lang="pt-BR" dirty="0" smtClean="0"/>
              <a:t>Creches;</a:t>
            </a:r>
          </a:p>
          <a:p>
            <a:pPr>
              <a:buFontTx/>
              <a:buChar char="-"/>
            </a:pPr>
            <a:r>
              <a:rPr lang="pt-BR" dirty="0" smtClean="0"/>
              <a:t>Hospitais;</a:t>
            </a:r>
          </a:p>
          <a:p>
            <a:pPr>
              <a:buFontTx/>
              <a:buChar char="-"/>
            </a:pPr>
            <a:r>
              <a:rPr lang="pt-BR" dirty="0" smtClean="0"/>
              <a:t>Empresas;</a:t>
            </a:r>
          </a:p>
          <a:p>
            <a:pPr>
              <a:buFontTx/>
              <a:buChar char="-"/>
            </a:pPr>
            <a:r>
              <a:rPr lang="pt-BR" dirty="0" smtClean="0"/>
              <a:t>Prefeituras;</a:t>
            </a:r>
          </a:p>
          <a:p>
            <a:pPr marL="0" indent="0">
              <a:buNone/>
            </a:pPr>
            <a:r>
              <a:rPr lang="pt-BR" dirty="0" smtClean="0"/>
              <a:t>São:</a:t>
            </a:r>
          </a:p>
          <a:p>
            <a:pPr marL="0" indent="0">
              <a:buNone/>
            </a:pPr>
            <a:r>
              <a:rPr lang="pt-BR" dirty="0" smtClean="0"/>
              <a:t>A [ ] Órgãos da sociedade;</a:t>
            </a:r>
          </a:p>
          <a:p>
            <a:pPr marL="0" indent="0">
              <a:buNone/>
            </a:pPr>
            <a:r>
              <a:rPr lang="pt-BR" dirty="0" smtClean="0"/>
              <a:t>B [ ] Estado;</a:t>
            </a:r>
          </a:p>
          <a:p>
            <a:pPr marL="0" indent="0">
              <a:buNone/>
            </a:pPr>
            <a:r>
              <a:rPr lang="pt-BR" dirty="0" smtClean="0"/>
              <a:t>C [ ] Governo;</a:t>
            </a:r>
          </a:p>
          <a:p>
            <a:pPr marL="0" indent="0">
              <a:buNone/>
            </a:pPr>
            <a:r>
              <a:rPr lang="pt-BR" dirty="0" smtClean="0"/>
              <a:t>D [ ] Administração Pública;</a:t>
            </a:r>
          </a:p>
          <a:p>
            <a:pPr marL="0" indent="0">
              <a:buNone/>
            </a:pPr>
            <a:r>
              <a:rPr lang="pt-BR" dirty="0" smtClean="0"/>
              <a:t>E [ ] Iniciativa Privada;</a:t>
            </a:r>
            <a:endParaRPr lang="pt-BR" dirty="0"/>
          </a:p>
        </p:txBody>
      </p:sp>
    </p:spTree>
    <p:extLst>
      <p:ext uri="{BB962C8B-B14F-4D97-AF65-F5344CB8AC3E}">
        <p14:creationId xmlns:p14="http://schemas.microsoft.com/office/powerpoint/2010/main" val="1999213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33</a:t>
            </a:r>
            <a:endParaRPr lang="pt-BR" dirty="0"/>
          </a:p>
        </p:txBody>
      </p:sp>
      <p:sp>
        <p:nvSpPr>
          <p:cNvPr id="3" name="Espaço Reservado para Conteúdo 2"/>
          <p:cNvSpPr>
            <a:spLocks noGrp="1"/>
          </p:cNvSpPr>
          <p:nvPr>
            <p:ph idx="1"/>
          </p:nvPr>
        </p:nvSpPr>
        <p:spPr/>
        <p:txBody>
          <a:bodyPr/>
          <a:lstStyle/>
          <a:p>
            <a:pPr marL="0" indent="0">
              <a:buNone/>
            </a:pPr>
            <a:r>
              <a:rPr lang="pt-BR" dirty="0" smtClean="0"/>
              <a:t>São agrupamentos em que pessoas possuem culturas distintas, com identidade social própria, com autodeterminação para interferir o rumo e sentido de seu desenvolvimento, que possuem um acordo comum de partilha no sentido do desenvolvimento:</a:t>
            </a:r>
          </a:p>
          <a:p>
            <a:pPr marL="0" indent="0">
              <a:buNone/>
            </a:pPr>
            <a:r>
              <a:rPr lang="pt-BR" dirty="0" smtClean="0"/>
              <a:t>A [ ] Fazenda;</a:t>
            </a:r>
          </a:p>
          <a:p>
            <a:pPr marL="0" indent="0">
              <a:buNone/>
            </a:pPr>
            <a:r>
              <a:rPr lang="pt-BR" dirty="0" smtClean="0"/>
              <a:t>B [ ] Chácara;</a:t>
            </a:r>
          </a:p>
          <a:p>
            <a:pPr marL="0" indent="0">
              <a:buNone/>
            </a:pPr>
            <a:r>
              <a:rPr lang="pt-BR" dirty="0" smtClean="0"/>
              <a:t>C [ ] Casa;</a:t>
            </a:r>
          </a:p>
          <a:p>
            <a:pPr marL="0" indent="0">
              <a:buNone/>
            </a:pPr>
            <a:r>
              <a:rPr lang="pt-BR" dirty="0" smtClean="0"/>
              <a:t>D [ ] Povos;</a:t>
            </a:r>
          </a:p>
          <a:p>
            <a:pPr marL="0" indent="0">
              <a:buNone/>
            </a:pPr>
            <a:r>
              <a:rPr lang="pt-BR" dirty="0" smtClean="0"/>
              <a:t>E [ ] Plantation;</a:t>
            </a:r>
            <a:endParaRPr lang="pt-BR" dirty="0"/>
          </a:p>
        </p:txBody>
      </p:sp>
    </p:spTree>
    <p:extLst>
      <p:ext uri="{BB962C8B-B14F-4D97-AF65-F5344CB8AC3E}">
        <p14:creationId xmlns:p14="http://schemas.microsoft.com/office/powerpoint/2010/main" val="3131934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34</a:t>
            </a:r>
            <a:endParaRPr lang="pt-BR" dirty="0"/>
          </a:p>
        </p:txBody>
      </p:sp>
      <p:sp>
        <p:nvSpPr>
          <p:cNvPr id="3" name="Espaço Reservado para Conteúdo 2"/>
          <p:cNvSpPr>
            <a:spLocks noGrp="1"/>
          </p:cNvSpPr>
          <p:nvPr>
            <p:ph idx="1"/>
          </p:nvPr>
        </p:nvSpPr>
        <p:spPr/>
        <p:txBody>
          <a:bodyPr/>
          <a:lstStyle/>
          <a:p>
            <a:pPr marL="0" indent="0">
              <a:buNone/>
            </a:pPr>
            <a:r>
              <a:rPr lang="pt-BR" dirty="0"/>
              <a:t>São agrupamentos em que pessoas possuem </a:t>
            </a:r>
            <a:r>
              <a:rPr lang="pt-BR" dirty="0" smtClean="0"/>
              <a:t>sistema jurídico unificado, </a:t>
            </a:r>
            <a:r>
              <a:rPr lang="pt-BR" dirty="0"/>
              <a:t>com identidade social própria, com autodeterminação para interferir o rumo e sentido de seu desenvolvimento, que possuem um acordo comum de partilha no sentido do desenvolvimento:</a:t>
            </a:r>
          </a:p>
          <a:p>
            <a:pPr marL="0" indent="0">
              <a:buNone/>
            </a:pPr>
            <a:r>
              <a:rPr lang="pt-BR" dirty="0"/>
              <a:t>A [ ] Fazenda;</a:t>
            </a:r>
          </a:p>
          <a:p>
            <a:pPr marL="0" indent="0">
              <a:buNone/>
            </a:pPr>
            <a:r>
              <a:rPr lang="pt-BR" dirty="0"/>
              <a:t>B [ ] Chácara;</a:t>
            </a:r>
          </a:p>
          <a:p>
            <a:pPr marL="0" indent="0">
              <a:buNone/>
            </a:pPr>
            <a:r>
              <a:rPr lang="pt-BR" dirty="0"/>
              <a:t>C [ ] Casa;</a:t>
            </a:r>
          </a:p>
          <a:p>
            <a:pPr marL="0" indent="0">
              <a:buNone/>
            </a:pPr>
            <a:r>
              <a:rPr lang="pt-BR" dirty="0"/>
              <a:t>D [ ] </a:t>
            </a:r>
            <a:r>
              <a:rPr lang="pt-BR" dirty="0" smtClean="0"/>
              <a:t>Plantation;</a:t>
            </a:r>
            <a:endParaRPr lang="pt-BR" dirty="0"/>
          </a:p>
          <a:p>
            <a:pPr marL="0" indent="0">
              <a:buNone/>
            </a:pPr>
            <a:r>
              <a:rPr lang="pt-BR" dirty="0"/>
              <a:t>E [ ] </a:t>
            </a:r>
            <a:r>
              <a:rPr lang="pt-BR" dirty="0" smtClean="0"/>
              <a:t>Nações;</a:t>
            </a:r>
            <a:endParaRPr lang="pt-BR" dirty="0"/>
          </a:p>
        </p:txBody>
      </p:sp>
    </p:spTree>
    <p:extLst>
      <p:ext uri="{BB962C8B-B14F-4D97-AF65-F5344CB8AC3E}">
        <p14:creationId xmlns:p14="http://schemas.microsoft.com/office/powerpoint/2010/main" val="3864825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35</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uma forma de transferência de informações sociais para as pessoas que entram em uma sociedade, geralmente através do processo de nascimento ou através de processos de migração. É fundamental para a compreensão do comportamento humano dentro da sociedade:</a:t>
            </a:r>
          </a:p>
          <a:p>
            <a:pPr marL="0" indent="0">
              <a:buNone/>
            </a:pPr>
            <a:r>
              <a:rPr lang="pt-BR" dirty="0" smtClean="0"/>
              <a:t>A [ ] Hospital;</a:t>
            </a:r>
          </a:p>
          <a:p>
            <a:pPr marL="0" indent="0">
              <a:buNone/>
            </a:pPr>
            <a:r>
              <a:rPr lang="pt-BR" dirty="0" smtClean="0"/>
              <a:t>B [ ] Educação;</a:t>
            </a:r>
          </a:p>
          <a:p>
            <a:pPr marL="0" indent="0">
              <a:buNone/>
            </a:pPr>
            <a:r>
              <a:rPr lang="pt-BR" dirty="0" smtClean="0"/>
              <a:t>C [ ] Estado;</a:t>
            </a:r>
          </a:p>
          <a:p>
            <a:pPr marL="0" indent="0">
              <a:buNone/>
            </a:pPr>
            <a:r>
              <a:rPr lang="pt-BR" dirty="0" smtClean="0"/>
              <a:t>D [ ] Farmácia;</a:t>
            </a:r>
          </a:p>
          <a:p>
            <a:pPr marL="0" indent="0">
              <a:buNone/>
            </a:pPr>
            <a:r>
              <a:rPr lang="pt-BR" dirty="0" smtClean="0"/>
              <a:t>E [ ] Delegacia;</a:t>
            </a:r>
            <a:endParaRPr lang="pt-BR" dirty="0"/>
          </a:p>
        </p:txBody>
      </p:sp>
    </p:spTree>
    <p:extLst>
      <p:ext uri="{BB962C8B-B14F-4D97-AF65-F5344CB8AC3E}">
        <p14:creationId xmlns:p14="http://schemas.microsoft.com/office/powerpoint/2010/main" val="15461548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36</a:t>
            </a:r>
            <a:endParaRPr lang="pt-BR" dirty="0"/>
          </a:p>
        </p:txBody>
      </p:sp>
      <p:sp>
        <p:nvSpPr>
          <p:cNvPr id="3" name="Espaço Reservado para Conteúdo 2"/>
          <p:cNvSpPr>
            <a:spLocks noGrp="1"/>
          </p:cNvSpPr>
          <p:nvPr>
            <p:ph idx="1"/>
          </p:nvPr>
        </p:nvSpPr>
        <p:spPr/>
        <p:txBody>
          <a:bodyPr/>
          <a:lstStyle/>
          <a:p>
            <a:pPr marL="0" indent="0">
              <a:buNone/>
            </a:pPr>
            <a:r>
              <a:rPr lang="pt-BR" dirty="0" smtClean="0"/>
              <a:t>Relação jurídica interna em que pessoas e agrupamentos se </a:t>
            </a:r>
            <a:r>
              <a:rPr lang="pt-BR" dirty="0" err="1" smtClean="0"/>
              <a:t>solidarializam</a:t>
            </a:r>
            <a:r>
              <a:rPr lang="pt-BR" dirty="0" smtClean="0"/>
              <a:t> na formação de um Estado delimitado por regras e leis regimentais:</a:t>
            </a:r>
          </a:p>
          <a:p>
            <a:pPr marL="0" indent="0">
              <a:buNone/>
            </a:pPr>
            <a:r>
              <a:rPr lang="pt-BR" dirty="0" smtClean="0"/>
              <a:t>A [ ] Ordem Nacional;</a:t>
            </a:r>
          </a:p>
          <a:p>
            <a:pPr marL="0" indent="0">
              <a:buNone/>
            </a:pPr>
            <a:r>
              <a:rPr lang="pt-BR" dirty="0" smtClean="0"/>
              <a:t>B [ ] Ordem Internacional;</a:t>
            </a:r>
          </a:p>
          <a:p>
            <a:pPr marL="0" indent="0">
              <a:buNone/>
            </a:pPr>
            <a:r>
              <a:rPr lang="pt-BR" dirty="0" smtClean="0"/>
              <a:t>C [ ] Território Nacional;</a:t>
            </a:r>
          </a:p>
          <a:p>
            <a:pPr marL="0" indent="0">
              <a:buNone/>
            </a:pPr>
            <a:r>
              <a:rPr lang="pt-BR" dirty="0" smtClean="0"/>
              <a:t>D [ ] Território Internacional;</a:t>
            </a:r>
          </a:p>
          <a:p>
            <a:pPr marL="0" indent="0">
              <a:buNone/>
            </a:pPr>
            <a:r>
              <a:rPr lang="pt-BR" dirty="0" smtClean="0"/>
              <a:t>E [ ] Município;</a:t>
            </a:r>
            <a:endParaRPr lang="pt-BR" dirty="0"/>
          </a:p>
        </p:txBody>
      </p:sp>
    </p:spTree>
    <p:extLst>
      <p:ext uri="{BB962C8B-B14F-4D97-AF65-F5344CB8AC3E}">
        <p14:creationId xmlns:p14="http://schemas.microsoft.com/office/powerpoint/2010/main" val="2386947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37</a:t>
            </a:r>
            <a:endParaRPr lang="pt-BR" dirty="0"/>
          </a:p>
        </p:txBody>
      </p:sp>
      <p:sp>
        <p:nvSpPr>
          <p:cNvPr id="3" name="Espaço Reservado para Conteúdo 2"/>
          <p:cNvSpPr>
            <a:spLocks noGrp="1"/>
          </p:cNvSpPr>
          <p:nvPr>
            <p:ph idx="1"/>
          </p:nvPr>
        </p:nvSpPr>
        <p:spPr/>
        <p:txBody>
          <a:bodyPr/>
          <a:lstStyle/>
          <a:p>
            <a:pPr marL="0" indent="0">
              <a:buNone/>
            </a:pPr>
            <a:r>
              <a:rPr lang="pt-BR" dirty="0" smtClean="0"/>
              <a:t>Relação jurídica externa em que pessoas e agrupamentos se </a:t>
            </a:r>
            <a:r>
              <a:rPr lang="pt-BR" dirty="0" err="1" smtClean="0"/>
              <a:t>solidarializam</a:t>
            </a:r>
            <a:r>
              <a:rPr lang="pt-BR" dirty="0" smtClean="0"/>
              <a:t> na formação de um sistema jurídico amplo entre Estados delimitado por regras e leis regimentais:</a:t>
            </a:r>
          </a:p>
          <a:p>
            <a:pPr marL="0" indent="0">
              <a:buNone/>
            </a:pPr>
            <a:r>
              <a:rPr lang="pt-BR" dirty="0" smtClean="0"/>
              <a:t>A [ ] Ordem Nacional;</a:t>
            </a:r>
          </a:p>
          <a:p>
            <a:pPr marL="0" indent="0">
              <a:buNone/>
            </a:pPr>
            <a:r>
              <a:rPr lang="pt-BR" dirty="0" smtClean="0"/>
              <a:t>B [ ] Ordem Internacional;</a:t>
            </a:r>
          </a:p>
          <a:p>
            <a:pPr marL="0" indent="0">
              <a:buNone/>
            </a:pPr>
            <a:r>
              <a:rPr lang="pt-BR" dirty="0" smtClean="0"/>
              <a:t>C [ ] Território Nacional;</a:t>
            </a:r>
          </a:p>
          <a:p>
            <a:pPr marL="0" indent="0">
              <a:buNone/>
            </a:pPr>
            <a:r>
              <a:rPr lang="pt-BR" dirty="0" smtClean="0"/>
              <a:t>D [ ] Território Internacional;</a:t>
            </a:r>
          </a:p>
          <a:p>
            <a:pPr marL="0" indent="0">
              <a:buNone/>
            </a:pPr>
            <a:r>
              <a:rPr lang="pt-BR" dirty="0" smtClean="0"/>
              <a:t>E [ ] Município;</a:t>
            </a:r>
            <a:endParaRPr lang="pt-BR" dirty="0"/>
          </a:p>
        </p:txBody>
      </p:sp>
    </p:spTree>
    <p:extLst>
      <p:ext uri="{BB962C8B-B14F-4D97-AF65-F5344CB8AC3E}">
        <p14:creationId xmlns:p14="http://schemas.microsoft.com/office/powerpoint/2010/main" val="544620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38</a:t>
            </a:r>
            <a:endParaRPr lang="pt-BR" dirty="0"/>
          </a:p>
        </p:txBody>
      </p:sp>
      <p:sp>
        <p:nvSpPr>
          <p:cNvPr id="3" name="Espaço Reservado para Conteúdo 2"/>
          <p:cNvSpPr>
            <a:spLocks noGrp="1"/>
          </p:cNvSpPr>
          <p:nvPr>
            <p:ph idx="1"/>
          </p:nvPr>
        </p:nvSpPr>
        <p:spPr/>
        <p:txBody>
          <a:bodyPr/>
          <a:lstStyle/>
          <a:p>
            <a:pPr marL="0" indent="0">
              <a:buNone/>
            </a:pPr>
            <a:r>
              <a:rPr lang="pt-BR" dirty="0" smtClean="0"/>
              <a:t>Agrupamentos de pessoas que vivem de forma coligada e podem relacionar entre grupos para a produção de um órgão maior que defenda os objetivos difusos e coletivos entre as partes:</a:t>
            </a:r>
          </a:p>
          <a:p>
            <a:pPr marL="0" indent="0">
              <a:buNone/>
            </a:pPr>
            <a:r>
              <a:rPr lang="pt-BR" dirty="0" smtClean="0"/>
              <a:t>A [ ] Nação;</a:t>
            </a:r>
          </a:p>
          <a:p>
            <a:pPr marL="0" indent="0">
              <a:buNone/>
            </a:pPr>
            <a:r>
              <a:rPr lang="pt-BR" dirty="0" smtClean="0"/>
              <a:t>B [ ] Grupo;</a:t>
            </a:r>
          </a:p>
          <a:p>
            <a:pPr marL="0" indent="0">
              <a:buNone/>
            </a:pPr>
            <a:r>
              <a:rPr lang="pt-BR" dirty="0" smtClean="0"/>
              <a:t>C [ ] Ciganos;</a:t>
            </a:r>
          </a:p>
          <a:p>
            <a:pPr marL="0" indent="0">
              <a:buNone/>
            </a:pPr>
            <a:r>
              <a:rPr lang="pt-BR" dirty="0" smtClean="0"/>
              <a:t>D [ ] ONU;</a:t>
            </a:r>
          </a:p>
          <a:p>
            <a:pPr marL="0" indent="0">
              <a:buNone/>
            </a:pPr>
            <a:r>
              <a:rPr lang="pt-BR" dirty="0" smtClean="0"/>
              <a:t>E [ ] Populações;</a:t>
            </a:r>
            <a:endParaRPr lang="pt-BR" dirty="0"/>
          </a:p>
        </p:txBody>
      </p:sp>
    </p:spTree>
    <p:extLst>
      <p:ext uri="{BB962C8B-B14F-4D97-AF65-F5344CB8AC3E}">
        <p14:creationId xmlns:p14="http://schemas.microsoft.com/office/powerpoint/2010/main" val="944414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a:t>
            </a:r>
            <a:endParaRPr lang="pt-BR" dirty="0"/>
          </a:p>
        </p:txBody>
      </p:sp>
      <p:sp>
        <p:nvSpPr>
          <p:cNvPr id="3" name="Espaço Reservado para Conteúdo 2"/>
          <p:cNvSpPr>
            <a:spLocks noGrp="1"/>
          </p:cNvSpPr>
          <p:nvPr>
            <p:ph idx="1"/>
          </p:nvPr>
        </p:nvSpPr>
        <p:spPr/>
        <p:txBody>
          <a:bodyPr/>
          <a:lstStyle/>
          <a:p>
            <a:pPr marL="0" indent="0">
              <a:buNone/>
            </a:pPr>
            <a:r>
              <a:rPr lang="pt-BR" dirty="0" smtClean="0"/>
              <a:t>Consiste no conjunto de regras e normatizações em que um indivíduo esteja protegido na relação social em que possa desencadear com segurança o seu comportamento em uma sociedade em que esteja preservado a sua autonomia jurídica perante a terceiros:</a:t>
            </a:r>
          </a:p>
          <a:p>
            <a:pPr marL="0" indent="0">
              <a:buNone/>
            </a:pPr>
            <a:r>
              <a:rPr lang="pt-BR" dirty="0" smtClean="0"/>
              <a:t>A [  ] Obrigações;</a:t>
            </a:r>
          </a:p>
          <a:p>
            <a:pPr marL="0" indent="0">
              <a:buNone/>
            </a:pPr>
            <a:r>
              <a:rPr lang="pt-BR" dirty="0" smtClean="0"/>
              <a:t>B [  ] Deveres;</a:t>
            </a:r>
          </a:p>
          <a:p>
            <a:pPr marL="0" indent="0">
              <a:buNone/>
            </a:pPr>
            <a:r>
              <a:rPr lang="pt-BR" dirty="0" smtClean="0"/>
              <a:t>C [  ] Subvenções;</a:t>
            </a:r>
          </a:p>
          <a:p>
            <a:pPr marL="0" indent="0">
              <a:buNone/>
            </a:pPr>
            <a:r>
              <a:rPr lang="pt-BR" dirty="0" smtClean="0"/>
              <a:t>D [  ] Habeas Data;</a:t>
            </a:r>
          </a:p>
          <a:p>
            <a:pPr marL="0" indent="0">
              <a:buNone/>
            </a:pPr>
            <a:r>
              <a:rPr lang="pt-BR" dirty="0" smtClean="0"/>
              <a:t>E [  ] Direitos;</a:t>
            </a:r>
            <a:endParaRPr lang="pt-BR" dirty="0"/>
          </a:p>
        </p:txBody>
      </p:sp>
    </p:spTree>
    <p:extLst>
      <p:ext uri="{BB962C8B-B14F-4D97-AF65-F5344CB8AC3E}">
        <p14:creationId xmlns:p14="http://schemas.microsoft.com/office/powerpoint/2010/main" val="42314296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39</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âmbito em que uma lei é capaz de alcançar para que os efeitos do comportamento humano possam ser delimitados, monitorados e estarem contidos dentro das regras e regulamentos de forma </a:t>
            </a:r>
            <a:r>
              <a:rPr lang="pt-BR" dirty="0" err="1" smtClean="0"/>
              <a:t>universalizante</a:t>
            </a:r>
            <a:r>
              <a:rPr lang="pt-BR" dirty="0" smtClean="0"/>
              <a:t> para todos, de um pacto social do sentido de ordenamento jurídico:</a:t>
            </a:r>
          </a:p>
          <a:p>
            <a:pPr marL="0" indent="0">
              <a:buNone/>
            </a:pPr>
            <a:r>
              <a:rPr lang="pt-BR" dirty="0" smtClean="0"/>
              <a:t>A [ ] Jurisdição;</a:t>
            </a:r>
          </a:p>
          <a:p>
            <a:pPr marL="0" indent="0">
              <a:buNone/>
            </a:pPr>
            <a:r>
              <a:rPr lang="pt-BR" dirty="0" smtClean="0"/>
              <a:t>B [ ] E-commerce;</a:t>
            </a:r>
          </a:p>
          <a:p>
            <a:pPr marL="0" indent="0">
              <a:buNone/>
            </a:pPr>
            <a:r>
              <a:rPr lang="pt-BR" dirty="0" smtClean="0"/>
              <a:t>C [ ] Governo;</a:t>
            </a:r>
          </a:p>
          <a:p>
            <a:pPr marL="0" indent="0">
              <a:buNone/>
            </a:pPr>
            <a:r>
              <a:rPr lang="pt-BR" dirty="0" smtClean="0"/>
              <a:t>D [ ] Constituição Federal;</a:t>
            </a:r>
          </a:p>
          <a:p>
            <a:pPr marL="0" indent="0">
              <a:buNone/>
            </a:pPr>
            <a:r>
              <a:rPr lang="pt-BR" dirty="0" smtClean="0"/>
              <a:t>E [ ] Lei Constituinte;</a:t>
            </a:r>
            <a:endParaRPr lang="pt-BR" dirty="0"/>
          </a:p>
        </p:txBody>
      </p:sp>
    </p:spTree>
    <p:extLst>
      <p:ext uri="{BB962C8B-B14F-4D97-AF65-F5344CB8AC3E}">
        <p14:creationId xmlns:p14="http://schemas.microsoft.com/office/powerpoint/2010/main" val="1200382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40</a:t>
            </a:r>
            <a:endParaRPr lang="pt-BR" dirty="0"/>
          </a:p>
        </p:txBody>
      </p:sp>
      <p:sp>
        <p:nvSpPr>
          <p:cNvPr id="3" name="Espaço Reservado para Conteúdo 2"/>
          <p:cNvSpPr>
            <a:spLocks noGrp="1"/>
          </p:cNvSpPr>
          <p:nvPr>
            <p:ph idx="1"/>
          </p:nvPr>
        </p:nvSpPr>
        <p:spPr/>
        <p:txBody>
          <a:bodyPr/>
          <a:lstStyle/>
          <a:p>
            <a:pPr marL="0" indent="0">
              <a:buNone/>
            </a:pPr>
            <a:r>
              <a:rPr lang="pt-BR" dirty="0" smtClean="0"/>
              <a:t>Ocorre quando a pessoa está amparada pela lei dos Direitos Humanos que permite ao ser humano gestar sua vida em equilíbrio, harmonia, tranquilidade, com solidez de propósito e estar amparada por </a:t>
            </a:r>
            <a:r>
              <a:rPr lang="pt-BR" dirty="0" err="1" smtClean="0"/>
              <a:t>historizações</a:t>
            </a:r>
            <a:r>
              <a:rPr lang="pt-BR" dirty="0" smtClean="0"/>
              <a:t> de vida que a permitem gestar de forma ordeira o seu desenvolvimento:</a:t>
            </a:r>
          </a:p>
          <a:p>
            <a:pPr marL="0" indent="0">
              <a:buNone/>
            </a:pPr>
            <a:r>
              <a:rPr lang="pt-BR" dirty="0" smtClean="0"/>
              <a:t>A [ ] Liberdade;</a:t>
            </a:r>
          </a:p>
          <a:p>
            <a:pPr marL="0" indent="0">
              <a:buNone/>
            </a:pPr>
            <a:r>
              <a:rPr lang="pt-BR" dirty="0" smtClean="0"/>
              <a:t>B [ ] Liberdade de Expressão;</a:t>
            </a:r>
          </a:p>
          <a:p>
            <a:pPr marL="0" indent="0">
              <a:buNone/>
            </a:pPr>
            <a:r>
              <a:rPr lang="pt-BR" dirty="0" smtClean="0"/>
              <a:t>C [ ] Igualdade;</a:t>
            </a:r>
          </a:p>
          <a:p>
            <a:pPr marL="0" indent="0">
              <a:buNone/>
            </a:pPr>
            <a:r>
              <a:rPr lang="pt-BR" dirty="0" smtClean="0"/>
              <a:t>D [ ] </a:t>
            </a:r>
            <a:r>
              <a:rPr lang="pt-BR" dirty="0"/>
              <a:t>Dignidade em direitos </a:t>
            </a:r>
            <a:r>
              <a:rPr lang="pt-BR" dirty="0" smtClean="0"/>
              <a:t>humanos;</a:t>
            </a:r>
          </a:p>
          <a:p>
            <a:pPr marL="0" indent="0">
              <a:buNone/>
            </a:pPr>
            <a:r>
              <a:rPr lang="pt-BR" dirty="0" smtClean="0"/>
              <a:t>E [ ] Propriedade Privada;</a:t>
            </a:r>
            <a:endParaRPr lang="pt-BR" dirty="0"/>
          </a:p>
          <a:p>
            <a:pPr marL="0" indent="0">
              <a:buNone/>
            </a:pPr>
            <a:endParaRPr lang="pt-BR" dirty="0"/>
          </a:p>
        </p:txBody>
      </p:sp>
    </p:spTree>
    <p:extLst>
      <p:ext uri="{BB962C8B-B14F-4D97-AF65-F5344CB8AC3E}">
        <p14:creationId xmlns:p14="http://schemas.microsoft.com/office/powerpoint/2010/main" val="2544299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41</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que deve mover as relações humanos na construção de um objetivo comum, como a expressão de uma diretriz de um caminho seguro de construção de desenvolvimento que a todos podem gerar uma sintonia de propósito e um prazer imenso em agir em torno de uma construção e objetivos comuns:</a:t>
            </a:r>
          </a:p>
          <a:p>
            <a:pPr marL="0" indent="0">
              <a:buNone/>
            </a:pPr>
            <a:r>
              <a:rPr lang="pt-BR" dirty="0"/>
              <a:t>A [ ] Espírito de </a:t>
            </a:r>
            <a:r>
              <a:rPr lang="pt-BR" dirty="0" smtClean="0"/>
              <a:t>fraternidade;</a:t>
            </a:r>
          </a:p>
          <a:p>
            <a:pPr marL="0" indent="0">
              <a:buNone/>
            </a:pPr>
            <a:r>
              <a:rPr lang="pt-BR" dirty="0" smtClean="0"/>
              <a:t>B [ ] Espírito de guerra;</a:t>
            </a:r>
          </a:p>
          <a:p>
            <a:pPr marL="0" indent="0">
              <a:buNone/>
            </a:pPr>
            <a:r>
              <a:rPr lang="pt-BR" dirty="0" smtClean="0"/>
              <a:t>C [ ] Espírito de luta;</a:t>
            </a:r>
          </a:p>
          <a:p>
            <a:pPr marL="0" indent="0">
              <a:buNone/>
            </a:pPr>
            <a:r>
              <a:rPr lang="pt-BR" dirty="0" smtClean="0"/>
              <a:t>D [ ] Espírito de conflito;</a:t>
            </a:r>
          </a:p>
          <a:p>
            <a:pPr marL="0" indent="0">
              <a:buNone/>
            </a:pPr>
            <a:r>
              <a:rPr lang="pt-BR" dirty="0" smtClean="0"/>
              <a:t>E [ ] Espírito de vencer um oponente;</a:t>
            </a:r>
            <a:endParaRPr lang="pt-BR" dirty="0"/>
          </a:p>
        </p:txBody>
      </p:sp>
    </p:spTree>
    <p:extLst>
      <p:ext uri="{BB962C8B-B14F-4D97-AF65-F5344CB8AC3E}">
        <p14:creationId xmlns:p14="http://schemas.microsoft.com/office/powerpoint/2010/main" val="19302503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42</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_________________ Universal dos Direitos Humanos de 1948 foi criado pelas Organizações das Nações Unidas em 1948 com o objetivo de pacificar as relações de conflito e gerar equilíbrio entre as Nações no planeta terra. Complete:</a:t>
            </a:r>
          </a:p>
          <a:p>
            <a:pPr marL="0" indent="0">
              <a:buNone/>
            </a:pPr>
            <a:r>
              <a:rPr lang="pt-BR" dirty="0" smtClean="0"/>
              <a:t>A [ ] Constituição;</a:t>
            </a:r>
          </a:p>
          <a:p>
            <a:pPr marL="0" indent="0">
              <a:buNone/>
            </a:pPr>
            <a:r>
              <a:rPr lang="pt-BR" dirty="0" smtClean="0"/>
              <a:t>B [ ] Carta Magma;</a:t>
            </a:r>
          </a:p>
          <a:p>
            <a:pPr marL="0" indent="0">
              <a:buNone/>
            </a:pPr>
            <a:r>
              <a:rPr lang="pt-BR" dirty="0" smtClean="0"/>
              <a:t>C [ ] Regimento;</a:t>
            </a:r>
          </a:p>
          <a:p>
            <a:pPr marL="0" indent="0">
              <a:buNone/>
            </a:pPr>
            <a:r>
              <a:rPr lang="pt-BR" dirty="0" smtClean="0"/>
              <a:t>D [ ] Lei Complementar;</a:t>
            </a:r>
          </a:p>
          <a:p>
            <a:pPr marL="0" indent="0">
              <a:buNone/>
            </a:pPr>
            <a:r>
              <a:rPr lang="pt-BR" dirty="0" smtClean="0"/>
              <a:t>E [ ] Declaração;</a:t>
            </a:r>
            <a:endParaRPr lang="pt-BR" dirty="0"/>
          </a:p>
        </p:txBody>
      </p:sp>
    </p:spTree>
    <p:extLst>
      <p:ext uri="{BB962C8B-B14F-4D97-AF65-F5344CB8AC3E}">
        <p14:creationId xmlns:p14="http://schemas.microsoft.com/office/powerpoint/2010/main" val="3132373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43</a:t>
            </a:r>
            <a:endParaRPr lang="pt-BR" dirty="0"/>
          </a:p>
        </p:txBody>
      </p:sp>
      <p:sp>
        <p:nvSpPr>
          <p:cNvPr id="3" name="Espaço Reservado para Conteúdo 2"/>
          <p:cNvSpPr>
            <a:spLocks noGrp="1"/>
          </p:cNvSpPr>
          <p:nvPr>
            <p:ph idx="1"/>
          </p:nvPr>
        </p:nvSpPr>
        <p:spPr/>
        <p:txBody>
          <a:bodyPr/>
          <a:lstStyle/>
          <a:p>
            <a:pPr marL="0" indent="0">
              <a:buNone/>
            </a:pPr>
            <a:r>
              <a:rPr lang="pt-BR" dirty="0" smtClean="0"/>
              <a:t>Elas são formas de denotar preferências a pessoas, que quando posicionadas no lugar errado podem gerar conflito entre os seres. São essenciais para a formação da personalidade de um ser humano, mas não é conveniente de serem aplicadas quando se trata de coletivos, a fim de gerar um realce de um e uma queda da estima de outro:</a:t>
            </a:r>
          </a:p>
          <a:p>
            <a:pPr marL="0" indent="0">
              <a:buNone/>
            </a:pPr>
            <a:r>
              <a:rPr lang="pt-BR" dirty="0" smtClean="0"/>
              <a:t>A [ ] Personalidade;</a:t>
            </a:r>
          </a:p>
          <a:p>
            <a:pPr marL="0" indent="0">
              <a:buNone/>
            </a:pPr>
            <a:r>
              <a:rPr lang="pt-BR" dirty="0" smtClean="0"/>
              <a:t>B [ ] Distinções;</a:t>
            </a:r>
          </a:p>
          <a:p>
            <a:pPr marL="0" indent="0">
              <a:buNone/>
            </a:pPr>
            <a:r>
              <a:rPr lang="pt-BR" dirty="0" smtClean="0"/>
              <a:t>C [ ] Estilos;</a:t>
            </a:r>
          </a:p>
          <a:p>
            <a:pPr marL="0" indent="0">
              <a:buNone/>
            </a:pPr>
            <a:r>
              <a:rPr lang="pt-BR" dirty="0" smtClean="0"/>
              <a:t>D [ ] Classe social;</a:t>
            </a:r>
          </a:p>
          <a:p>
            <a:pPr marL="0" indent="0">
              <a:buNone/>
            </a:pPr>
            <a:r>
              <a:rPr lang="pt-BR" dirty="0" smtClean="0"/>
              <a:t>E [ ] Governo;</a:t>
            </a:r>
            <a:endParaRPr lang="pt-BR" dirty="0"/>
          </a:p>
        </p:txBody>
      </p:sp>
    </p:spTree>
    <p:extLst>
      <p:ext uri="{BB962C8B-B14F-4D97-AF65-F5344CB8AC3E}">
        <p14:creationId xmlns:p14="http://schemas.microsoft.com/office/powerpoint/2010/main" val="4703167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44</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xingou uma pessoa porque sua origem ética é distinta da sua, então Beltrana de tal gerou um afronta aos direitos humanos através de uma distinção que está situada de forma vivencial equivocada no sentido de ter gerado um conflito de:</a:t>
            </a:r>
          </a:p>
          <a:p>
            <a:pPr marL="0" indent="0">
              <a:buNone/>
            </a:pPr>
            <a:r>
              <a:rPr lang="pt-BR" dirty="0" smtClean="0"/>
              <a:t>A [ ] Distinção de Raça;</a:t>
            </a:r>
          </a:p>
          <a:p>
            <a:pPr marL="0" indent="0">
              <a:buNone/>
            </a:pPr>
            <a:r>
              <a:rPr lang="pt-BR" dirty="0" smtClean="0"/>
              <a:t>B </a:t>
            </a:r>
            <a:r>
              <a:rPr lang="pt-BR" dirty="0"/>
              <a:t>[ ] Distinção de </a:t>
            </a:r>
            <a:r>
              <a:rPr lang="pt-BR" dirty="0" smtClean="0"/>
              <a:t>Cor de pele;</a:t>
            </a:r>
            <a:endParaRPr lang="pt-BR" dirty="0"/>
          </a:p>
          <a:p>
            <a:pPr marL="0" indent="0">
              <a:buNone/>
            </a:pPr>
            <a:r>
              <a:rPr lang="pt-BR" dirty="0"/>
              <a:t>C</a:t>
            </a:r>
            <a:r>
              <a:rPr lang="pt-BR" dirty="0" smtClean="0"/>
              <a:t> </a:t>
            </a:r>
            <a:r>
              <a:rPr lang="pt-BR" dirty="0"/>
              <a:t>[ ] Distinção de </a:t>
            </a:r>
            <a:r>
              <a:rPr lang="pt-BR" dirty="0" smtClean="0"/>
              <a:t>Sexo;</a:t>
            </a:r>
            <a:endParaRPr lang="pt-BR" dirty="0"/>
          </a:p>
          <a:p>
            <a:pPr marL="0" indent="0">
              <a:buNone/>
            </a:pPr>
            <a:r>
              <a:rPr lang="pt-BR" dirty="0" smtClean="0"/>
              <a:t>D </a:t>
            </a:r>
            <a:r>
              <a:rPr lang="pt-BR" dirty="0"/>
              <a:t>[ ] Distinção de </a:t>
            </a:r>
            <a:r>
              <a:rPr lang="pt-BR" dirty="0" smtClean="0"/>
              <a:t>Língua;</a:t>
            </a:r>
            <a:endParaRPr lang="pt-BR" dirty="0"/>
          </a:p>
          <a:p>
            <a:pPr marL="0" indent="0">
              <a:buNone/>
            </a:pPr>
            <a:r>
              <a:rPr lang="pt-BR" dirty="0" smtClean="0"/>
              <a:t>E </a:t>
            </a:r>
            <a:r>
              <a:rPr lang="pt-BR" dirty="0"/>
              <a:t>[ ] Distinção de </a:t>
            </a:r>
            <a:r>
              <a:rPr lang="pt-BR" dirty="0" smtClean="0"/>
              <a:t>Religião;</a:t>
            </a:r>
            <a:endParaRPr lang="pt-BR" dirty="0"/>
          </a:p>
          <a:p>
            <a:pPr marL="0" indent="0">
              <a:buNone/>
            </a:pPr>
            <a:endParaRPr lang="pt-BR" dirty="0" smtClean="0"/>
          </a:p>
        </p:txBody>
      </p:sp>
    </p:spTree>
    <p:extLst>
      <p:ext uri="{BB962C8B-B14F-4D97-AF65-F5344CB8AC3E}">
        <p14:creationId xmlns:p14="http://schemas.microsoft.com/office/powerpoint/2010/main" val="9387985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45</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proibiu a filha de frequentar uma igreja evangélica porque não quer que sua filha seja cristã, então Beltrana de tal gerou um afronta aos direitos humanos através de uma distinção que está situada de forma vivencial equivocada no sentido de ter gerado um conflito de:</a:t>
            </a:r>
          </a:p>
          <a:p>
            <a:pPr marL="0" indent="0">
              <a:buNone/>
            </a:pPr>
            <a:r>
              <a:rPr lang="pt-BR" dirty="0" smtClean="0"/>
              <a:t>A [ ] Distinção de Raça;</a:t>
            </a:r>
          </a:p>
          <a:p>
            <a:pPr marL="0" indent="0">
              <a:buNone/>
            </a:pPr>
            <a:r>
              <a:rPr lang="pt-BR" dirty="0" smtClean="0"/>
              <a:t>B </a:t>
            </a:r>
            <a:r>
              <a:rPr lang="pt-BR" dirty="0"/>
              <a:t>[ ] Distinção de </a:t>
            </a:r>
            <a:r>
              <a:rPr lang="pt-BR" dirty="0" smtClean="0"/>
              <a:t>Cor de pele;</a:t>
            </a:r>
            <a:endParaRPr lang="pt-BR" dirty="0"/>
          </a:p>
          <a:p>
            <a:pPr marL="0" indent="0">
              <a:buNone/>
            </a:pPr>
            <a:r>
              <a:rPr lang="pt-BR" dirty="0"/>
              <a:t>C</a:t>
            </a:r>
            <a:r>
              <a:rPr lang="pt-BR" dirty="0" smtClean="0"/>
              <a:t> </a:t>
            </a:r>
            <a:r>
              <a:rPr lang="pt-BR" dirty="0"/>
              <a:t>[ ] Distinção de </a:t>
            </a:r>
            <a:r>
              <a:rPr lang="pt-BR" dirty="0" smtClean="0"/>
              <a:t>Sexo;</a:t>
            </a:r>
            <a:endParaRPr lang="pt-BR" dirty="0"/>
          </a:p>
          <a:p>
            <a:pPr marL="0" indent="0">
              <a:buNone/>
            </a:pPr>
            <a:r>
              <a:rPr lang="pt-BR" dirty="0" smtClean="0"/>
              <a:t>D </a:t>
            </a:r>
            <a:r>
              <a:rPr lang="pt-BR" dirty="0"/>
              <a:t>[ ] Distinção de </a:t>
            </a:r>
            <a:r>
              <a:rPr lang="pt-BR" dirty="0" smtClean="0"/>
              <a:t>Língua;</a:t>
            </a:r>
            <a:endParaRPr lang="pt-BR" dirty="0"/>
          </a:p>
          <a:p>
            <a:pPr marL="0" indent="0">
              <a:buNone/>
            </a:pPr>
            <a:r>
              <a:rPr lang="pt-BR" dirty="0" smtClean="0"/>
              <a:t>E </a:t>
            </a:r>
            <a:r>
              <a:rPr lang="pt-BR" dirty="0"/>
              <a:t>[ ] Distinção de </a:t>
            </a:r>
            <a:r>
              <a:rPr lang="pt-BR" dirty="0" smtClean="0"/>
              <a:t>Religião;</a:t>
            </a:r>
            <a:endParaRPr lang="pt-BR" dirty="0"/>
          </a:p>
          <a:p>
            <a:pPr marL="0" indent="0">
              <a:buNone/>
            </a:pPr>
            <a:endParaRPr lang="pt-BR" dirty="0" smtClean="0"/>
          </a:p>
        </p:txBody>
      </p:sp>
    </p:spTree>
    <p:extLst>
      <p:ext uri="{BB962C8B-B14F-4D97-AF65-F5344CB8AC3E}">
        <p14:creationId xmlns:p14="http://schemas.microsoft.com/office/powerpoint/2010/main" val="39039055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46</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proibiu o marido de conversar com pessoas que saibam pronunciar o Alemão, então Beltrana de tal gerou um afronta aos direitos humanos através de uma distinção que está situada de forma vivencial equivocada no sentido de ter gerado um conflito de:</a:t>
            </a:r>
          </a:p>
          <a:p>
            <a:pPr marL="0" indent="0">
              <a:buNone/>
            </a:pPr>
            <a:r>
              <a:rPr lang="pt-BR" dirty="0" smtClean="0"/>
              <a:t>A [ ] Distinção de Raça;</a:t>
            </a:r>
          </a:p>
          <a:p>
            <a:pPr marL="0" indent="0">
              <a:buNone/>
            </a:pPr>
            <a:r>
              <a:rPr lang="pt-BR" dirty="0" smtClean="0"/>
              <a:t>B </a:t>
            </a:r>
            <a:r>
              <a:rPr lang="pt-BR" dirty="0"/>
              <a:t>[ ] Distinção de </a:t>
            </a:r>
            <a:r>
              <a:rPr lang="pt-BR" dirty="0" smtClean="0"/>
              <a:t>Cor de pele;</a:t>
            </a:r>
            <a:endParaRPr lang="pt-BR" dirty="0"/>
          </a:p>
          <a:p>
            <a:pPr marL="0" indent="0">
              <a:buNone/>
            </a:pPr>
            <a:r>
              <a:rPr lang="pt-BR" dirty="0"/>
              <a:t>C</a:t>
            </a:r>
            <a:r>
              <a:rPr lang="pt-BR" dirty="0" smtClean="0"/>
              <a:t> </a:t>
            </a:r>
            <a:r>
              <a:rPr lang="pt-BR" dirty="0"/>
              <a:t>[ ] Distinção de </a:t>
            </a:r>
            <a:r>
              <a:rPr lang="pt-BR" dirty="0" smtClean="0"/>
              <a:t>Sexo;</a:t>
            </a:r>
            <a:endParaRPr lang="pt-BR" dirty="0"/>
          </a:p>
          <a:p>
            <a:pPr marL="0" indent="0">
              <a:buNone/>
            </a:pPr>
            <a:r>
              <a:rPr lang="pt-BR" dirty="0" smtClean="0"/>
              <a:t>D </a:t>
            </a:r>
            <a:r>
              <a:rPr lang="pt-BR" dirty="0"/>
              <a:t>[ ] Distinção de </a:t>
            </a:r>
            <a:r>
              <a:rPr lang="pt-BR" dirty="0" smtClean="0"/>
              <a:t>Língua;</a:t>
            </a:r>
            <a:endParaRPr lang="pt-BR" dirty="0"/>
          </a:p>
          <a:p>
            <a:pPr marL="0" indent="0">
              <a:buNone/>
            </a:pPr>
            <a:r>
              <a:rPr lang="pt-BR" dirty="0" smtClean="0"/>
              <a:t>E </a:t>
            </a:r>
            <a:r>
              <a:rPr lang="pt-BR" dirty="0"/>
              <a:t>[ ] Distinção de </a:t>
            </a:r>
            <a:r>
              <a:rPr lang="pt-BR" dirty="0" smtClean="0"/>
              <a:t>Religião;</a:t>
            </a:r>
            <a:endParaRPr lang="pt-BR" dirty="0"/>
          </a:p>
          <a:p>
            <a:pPr marL="0" indent="0">
              <a:buNone/>
            </a:pPr>
            <a:endParaRPr lang="pt-BR" dirty="0" smtClean="0"/>
          </a:p>
        </p:txBody>
      </p:sp>
    </p:spTree>
    <p:extLst>
      <p:ext uri="{BB962C8B-B14F-4D97-AF65-F5344CB8AC3E}">
        <p14:creationId xmlns:p14="http://schemas.microsoft.com/office/powerpoint/2010/main" val="12927982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47</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proibiu na sua empresa a contratação de Mulheres, então Beltrana de tal gerou um afronta aos direitos humanos através de uma distinção que está situada de forma vivencial equivocada no sentido de ter gerado um conflito de:</a:t>
            </a:r>
          </a:p>
          <a:p>
            <a:pPr marL="0" indent="0">
              <a:buNone/>
            </a:pPr>
            <a:r>
              <a:rPr lang="pt-BR" dirty="0" smtClean="0"/>
              <a:t>A [ ] Distinção de Raça;</a:t>
            </a:r>
          </a:p>
          <a:p>
            <a:pPr marL="0" indent="0">
              <a:buNone/>
            </a:pPr>
            <a:r>
              <a:rPr lang="pt-BR" dirty="0" smtClean="0"/>
              <a:t>B </a:t>
            </a:r>
            <a:r>
              <a:rPr lang="pt-BR" dirty="0"/>
              <a:t>[ ] Distinção de </a:t>
            </a:r>
            <a:r>
              <a:rPr lang="pt-BR" dirty="0" smtClean="0"/>
              <a:t>Cor de pele;</a:t>
            </a:r>
            <a:endParaRPr lang="pt-BR" dirty="0"/>
          </a:p>
          <a:p>
            <a:pPr marL="0" indent="0">
              <a:buNone/>
            </a:pPr>
            <a:r>
              <a:rPr lang="pt-BR" dirty="0"/>
              <a:t>C</a:t>
            </a:r>
            <a:r>
              <a:rPr lang="pt-BR" dirty="0" smtClean="0"/>
              <a:t> </a:t>
            </a:r>
            <a:r>
              <a:rPr lang="pt-BR" dirty="0"/>
              <a:t>[ ] Distinção de </a:t>
            </a:r>
            <a:r>
              <a:rPr lang="pt-BR" dirty="0" smtClean="0"/>
              <a:t>Sexo;</a:t>
            </a:r>
            <a:endParaRPr lang="pt-BR" dirty="0"/>
          </a:p>
          <a:p>
            <a:pPr marL="0" indent="0">
              <a:buNone/>
            </a:pPr>
            <a:r>
              <a:rPr lang="pt-BR" dirty="0" smtClean="0"/>
              <a:t>D </a:t>
            </a:r>
            <a:r>
              <a:rPr lang="pt-BR" dirty="0"/>
              <a:t>[ ] Distinção de </a:t>
            </a:r>
            <a:r>
              <a:rPr lang="pt-BR" dirty="0" smtClean="0"/>
              <a:t>Língua;</a:t>
            </a:r>
            <a:endParaRPr lang="pt-BR" dirty="0"/>
          </a:p>
          <a:p>
            <a:pPr marL="0" indent="0">
              <a:buNone/>
            </a:pPr>
            <a:r>
              <a:rPr lang="pt-BR" dirty="0" smtClean="0"/>
              <a:t>E </a:t>
            </a:r>
            <a:r>
              <a:rPr lang="pt-BR" dirty="0"/>
              <a:t>[ ] Distinção de </a:t>
            </a:r>
            <a:r>
              <a:rPr lang="pt-BR" dirty="0" smtClean="0"/>
              <a:t>Religião;</a:t>
            </a:r>
            <a:endParaRPr lang="pt-BR" dirty="0"/>
          </a:p>
          <a:p>
            <a:pPr marL="0" indent="0">
              <a:buNone/>
            </a:pPr>
            <a:endParaRPr lang="pt-BR" dirty="0" smtClean="0"/>
          </a:p>
        </p:txBody>
      </p:sp>
    </p:spTree>
    <p:extLst>
      <p:ext uri="{BB962C8B-B14F-4D97-AF65-F5344CB8AC3E}">
        <p14:creationId xmlns:p14="http://schemas.microsoft.com/office/powerpoint/2010/main" val="5778135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48</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não admite frequentar o mesmo restaurante de uma pessoa de pele diferenciada da sua, então Beltrana de tal gerou um afronta aos direitos humanos através de uma distinção que está situada de forma vivencial equivocada no sentido de ter gerado um conflito de:</a:t>
            </a:r>
          </a:p>
          <a:p>
            <a:pPr marL="0" indent="0">
              <a:buNone/>
            </a:pPr>
            <a:r>
              <a:rPr lang="pt-BR" dirty="0" smtClean="0"/>
              <a:t>A [ ] Distinção de Raça;</a:t>
            </a:r>
          </a:p>
          <a:p>
            <a:pPr marL="0" indent="0">
              <a:buNone/>
            </a:pPr>
            <a:r>
              <a:rPr lang="pt-BR" dirty="0" smtClean="0"/>
              <a:t>B </a:t>
            </a:r>
            <a:r>
              <a:rPr lang="pt-BR" dirty="0"/>
              <a:t>[ ] Distinção de </a:t>
            </a:r>
            <a:r>
              <a:rPr lang="pt-BR" dirty="0" smtClean="0"/>
              <a:t>Cor de pele;</a:t>
            </a:r>
            <a:endParaRPr lang="pt-BR" dirty="0"/>
          </a:p>
          <a:p>
            <a:pPr marL="0" indent="0">
              <a:buNone/>
            </a:pPr>
            <a:r>
              <a:rPr lang="pt-BR" dirty="0"/>
              <a:t>C</a:t>
            </a:r>
            <a:r>
              <a:rPr lang="pt-BR" dirty="0" smtClean="0"/>
              <a:t> </a:t>
            </a:r>
            <a:r>
              <a:rPr lang="pt-BR" dirty="0"/>
              <a:t>[ ] Distinção de </a:t>
            </a:r>
            <a:r>
              <a:rPr lang="pt-BR" dirty="0" smtClean="0"/>
              <a:t>Sexo;</a:t>
            </a:r>
            <a:endParaRPr lang="pt-BR" dirty="0"/>
          </a:p>
          <a:p>
            <a:pPr marL="0" indent="0">
              <a:buNone/>
            </a:pPr>
            <a:r>
              <a:rPr lang="pt-BR" dirty="0" smtClean="0"/>
              <a:t>D </a:t>
            </a:r>
            <a:r>
              <a:rPr lang="pt-BR" dirty="0"/>
              <a:t>[ ] Distinção de </a:t>
            </a:r>
            <a:r>
              <a:rPr lang="pt-BR" dirty="0" smtClean="0"/>
              <a:t>Língua;</a:t>
            </a:r>
            <a:endParaRPr lang="pt-BR" dirty="0"/>
          </a:p>
          <a:p>
            <a:pPr marL="0" indent="0">
              <a:buNone/>
            </a:pPr>
            <a:r>
              <a:rPr lang="pt-BR" dirty="0" smtClean="0"/>
              <a:t>E </a:t>
            </a:r>
            <a:r>
              <a:rPr lang="pt-BR" dirty="0"/>
              <a:t>[ ] Distinção de </a:t>
            </a:r>
            <a:r>
              <a:rPr lang="pt-BR" dirty="0" smtClean="0"/>
              <a:t>Religião;</a:t>
            </a:r>
            <a:endParaRPr lang="pt-BR" dirty="0"/>
          </a:p>
          <a:p>
            <a:pPr marL="0" indent="0">
              <a:buNone/>
            </a:pPr>
            <a:endParaRPr lang="pt-BR" dirty="0" smtClean="0"/>
          </a:p>
        </p:txBody>
      </p:sp>
    </p:spTree>
    <p:extLst>
      <p:ext uri="{BB962C8B-B14F-4D97-AF65-F5344CB8AC3E}">
        <p14:creationId xmlns:p14="http://schemas.microsoft.com/office/powerpoint/2010/main" val="756519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a:t>
            </a:r>
            <a:endParaRPr lang="pt-BR" dirty="0"/>
          </a:p>
        </p:txBody>
      </p:sp>
      <p:sp>
        <p:nvSpPr>
          <p:cNvPr id="3" name="Espaço Reservado para Conteúdo 2"/>
          <p:cNvSpPr>
            <a:spLocks noGrp="1"/>
          </p:cNvSpPr>
          <p:nvPr>
            <p:ph idx="1"/>
          </p:nvPr>
        </p:nvSpPr>
        <p:spPr/>
        <p:txBody>
          <a:bodyPr/>
          <a:lstStyle/>
          <a:p>
            <a:pPr marL="0" indent="0">
              <a:buNone/>
            </a:pPr>
            <a:r>
              <a:rPr lang="pt-BR" dirty="0" smtClean="0"/>
              <a:t>Na situação hipotética de que um Município institua uma retribuição para pagamento de impostos que beneficie os 100 primeiros contribuintes que realizaram o pagamento ao Estado do imposto devido com uma alíquota de 10% e os demais retardatários sendo-lhes cobrado uma alíquota de 27,5% por cento, qual o princípio que não foi observado e que deveria ser universalizado entre todos os contribuintes?</a:t>
            </a:r>
          </a:p>
          <a:p>
            <a:pPr marL="0" indent="0">
              <a:buNone/>
            </a:pPr>
            <a:r>
              <a:rPr lang="pt-BR" dirty="0" smtClean="0"/>
              <a:t>A [  ] Isonomia salarial;</a:t>
            </a:r>
          </a:p>
          <a:p>
            <a:pPr marL="0" indent="0">
              <a:buNone/>
            </a:pPr>
            <a:r>
              <a:rPr lang="pt-BR" dirty="0" smtClean="0"/>
              <a:t>B [  ] É direito do Estado instituir diferenças tributárias;</a:t>
            </a:r>
          </a:p>
          <a:p>
            <a:pPr marL="0" indent="0">
              <a:buNone/>
            </a:pPr>
            <a:r>
              <a:rPr lang="pt-BR" dirty="0" smtClean="0"/>
              <a:t>C [  ] Igualdade tributária;</a:t>
            </a:r>
          </a:p>
          <a:p>
            <a:pPr marL="0" indent="0">
              <a:buNone/>
            </a:pPr>
            <a:r>
              <a:rPr lang="pt-BR" dirty="0" smtClean="0"/>
              <a:t>D [  ] Liberdade de escolha;</a:t>
            </a:r>
          </a:p>
          <a:p>
            <a:pPr marL="0" indent="0">
              <a:buNone/>
            </a:pPr>
            <a:r>
              <a:rPr lang="pt-BR" dirty="0" smtClean="0"/>
              <a:t>E [  ] Publicidade da vantagem tributária;</a:t>
            </a:r>
            <a:endParaRPr lang="pt-BR" dirty="0"/>
          </a:p>
        </p:txBody>
      </p:sp>
    </p:spTree>
    <p:extLst>
      <p:ext uri="{BB962C8B-B14F-4D97-AF65-F5344CB8AC3E}">
        <p14:creationId xmlns:p14="http://schemas.microsoft.com/office/powerpoint/2010/main" val="7500132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49</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não admite frequentar o mesmo cabeleireiro de uma pessoa de classe social distinta, então Beltrana de tal gerou um afronta aos direitos humanos através de uma distinção que está situada de forma vivencial equivocada no sentido de ter gerado um conflito de:</a:t>
            </a:r>
          </a:p>
          <a:p>
            <a:pPr marL="0" indent="0">
              <a:buNone/>
            </a:pPr>
            <a:r>
              <a:rPr lang="pt-BR" dirty="0" smtClean="0"/>
              <a:t>A [ ] Distinção de Opinião Política;</a:t>
            </a:r>
          </a:p>
          <a:p>
            <a:pPr marL="0" indent="0">
              <a:buNone/>
            </a:pPr>
            <a:r>
              <a:rPr lang="pt-BR" dirty="0" smtClean="0"/>
              <a:t>B </a:t>
            </a:r>
            <a:r>
              <a:rPr lang="pt-BR" dirty="0"/>
              <a:t>[ ] Distinção de </a:t>
            </a:r>
            <a:r>
              <a:rPr lang="pt-BR" dirty="0" smtClean="0"/>
              <a:t>Origem Nacional;</a:t>
            </a:r>
            <a:endParaRPr lang="pt-BR" dirty="0"/>
          </a:p>
          <a:p>
            <a:pPr marL="0" indent="0">
              <a:buNone/>
            </a:pPr>
            <a:r>
              <a:rPr lang="pt-BR" dirty="0"/>
              <a:t>C</a:t>
            </a:r>
            <a:r>
              <a:rPr lang="pt-BR" dirty="0" smtClean="0"/>
              <a:t> </a:t>
            </a:r>
            <a:r>
              <a:rPr lang="pt-BR" dirty="0"/>
              <a:t>[ ] Distinção de </a:t>
            </a:r>
            <a:r>
              <a:rPr lang="pt-BR" dirty="0" smtClean="0"/>
              <a:t>Origem Social;</a:t>
            </a:r>
            <a:endParaRPr lang="pt-BR" dirty="0"/>
          </a:p>
          <a:p>
            <a:pPr marL="0" indent="0">
              <a:buNone/>
            </a:pPr>
            <a:r>
              <a:rPr lang="pt-BR" dirty="0" smtClean="0"/>
              <a:t>D </a:t>
            </a:r>
            <a:r>
              <a:rPr lang="pt-BR" dirty="0"/>
              <a:t>[ ] Distinção de </a:t>
            </a:r>
            <a:r>
              <a:rPr lang="pt-BR" dirty="0" smtClean="0"/>
              <a:t>Fortuna;</a:t>
            </a:r>
            <a:endParaRPr lang="pt-BR" dirty="0"/>
          </a:p>
          <a:p>
            <a:pPr marL="0" indent="0">
              <a:buNone/>
            </a:pPr>
            <a:r>
              <a:rPr lang="pt-BR" dirty="0" smtClean="0"/>
              <a:t>E </a:t>
            </a:r>
            <a:r>
              <a:rPr lang="pt-BR" dirty="0"/>
              <a:t>[ ] Distinção de </a:t>
            </a:r>
            <a:r>
              <a:rPr lang="pt-BR" dirty="0" smtClean="0"/>
              <a:t>Nascimento;</a:t>
            </a:r>
            <a:endParaRPr lang="pt-BR" dirty="0"/>
          </a:p>
          <a:p>
            <a:pPr marL="0" indent="0">
              <a:buNone/>
            </a:pPr>
            <a:endParaRPr lang="pt-BR" dirty="0" smtClean="0"/>
          </a:p>
        </p:txBody>
      </p:sp>
    </p:spTree>
    <p:extLst>
      <p:ext uri="{BB962C8B-B14F-4D97-AF65-F5344CB8AC3E}">
        <p14:creationId xmlns:p14="http://schemas.microsoft.com/office/powerpoint/2010/main" val="1788307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50</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não admite frequentar a mesma festa de uma pessoa de poder econômico diferenciado de si mesma, então Beltrana de tal gerou um afronta aos direitos humanos através de uma distinção que está situada de forma vivencial equivocada no sentido de ter gerado um conflito de:</a:t>
            </a:r>
          </a:p>
          <a:p>
            <a:pPr marL="0" indent="0">
              <a:buNone/>
            </a:pPr>
            <a:r>
              <a:rPr lang="pt-BR" dirty="0" smtClean="0"/>
              <a:t>A [ ] Distinção de Opinião Política;</a:t>
            </a:r>
          </a:p>
          <a:p>
            <a:pPr marL="0" indent="0">
              <a:buNone/>
            </a:pPr>
            <a:r>
              <a:rPr lang="pt-BR" dirty="0" smtClean="0"/>
              <a:t>B </a:t>
            </a:r>
            <a:r>
              <a:rPr lang="pt-BR" dirty="0"/>
              <a:t>[ ] Distinção de </a:t>
            </a:r>
            <a:r>
              <a:rPr lang="pt-BR" dirty="0" smtClean="0"/>
              <a:t>Origem Nacional;</a:t>
            </a:r>
            <a:endParaRPr lang="pt-BR" dirty="0"/>
          </a:p>
          <a:p>
            <a:pPr marL="0" indent="0">
              <a:buNone/>
            </a:pPr>
            <a:r>
              <a:rPr lang="pt-BR" dirty="0"/>
              <a:t>C</a:t>
            </a:r>
            <a:r>
              <a:rPr lang="pt-BR" dirty="0" smtClean="0"/>
              <a:t> </a:t>
            </a:r>
            <a:r>
              <a:rPr lang="pt-BR" dirty="0"/>
              <a:t>[ ] Distinção de </a:t>
            </a:r>
            <a:r>
              <a:rPr lang="pt-BR" dirty="0" smtClean="0"/>
              <a:t>Origem Social;</a:t>
            </a:r>
            <a:endParaRPr lang="pt-BR" dirty="0"/>
          </a:p>
          <a:p>
            <a:pPr marL="0" indent="0">
              <a:buNone/>
            </a:pPr>
            <a:r>
              <a:rPr lang="pt-BR" dirty="0" smtClean="0"/>
              <a:t>D </a:t>
            </a:r>
            <a:r>
              <a:rPr lang="pt-BR" dirty="0"/>
              <a:t>[ ] Distinção de </a:t>
            </a:r>
            <a:r>
              <a:rPr lang="pt-BR" dirty="0" smtClean="0"/>
              <a:t>Fortuna;</a:t>
            </a:r>
            <a:endParaRPr lang="pt-BR" dirty="0"/>
          </a:p>
          <a:p>
            <a:pPr marL="0" indent="0">
              <a:buNone/>
            </a:pPr>
            <a:r>
              <a:rPr lang="pt-BR" dirty="0" smtClean="0"/>
              <a:t>E </a:t>
            </a:r>
            <a:r>
              <a:rPr lang="pt-BR" dirty="0"/>
              <a:t>[ ] Distinção de </a:t>
            </a:r>
            <a:r>
              <a:rPr lang="pt-BR" dirty="0" smtClean="0"/>
              <a:t>Nascimento;</a:t>
            </a:r>
            <a:endParaRPr lang="pt-BR" dirty="0"/>
          </a:p>
          <a:p>
            <a:pPr marL="0" indent="0">
              <a:buNone/>
            </a:pPr>
            <a:endParaRPr lang="pt-BR" dirty="0" smtClean="0"/>
          </a:p>
        </p:txBody>
      </p:sp>
    </p:spTree>
    <p:extLst>
      <p:ext uri="{BB962C8B-B14F-4D97-AF65-F5344CB8AC3E}">
        <p14:creationId xmlns:p14="http://schemas.microsoft.com/office/powerpoint/2010/main" val="3423013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51</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não admite frequentar o mesmo shopping de uma pessoa nascida em determinada localidade diferente da sua, então Beltrana de tal gerou um afronta aos direitos humanos através de uma distinção que está situada de forma vivencial equivocada no sentido de ter gerado um conflito de:</a:t>
            </a:r>
          </a:p>
          <a:p>
            <a:pPr marL="0" indent="0">
              <a:buNone/>
            </a:pPr>
            <a:r>
              <a:rPr lang="pt-BR" dirty="0" smtClean="0"/>
              <a:t>A [ ] Distinção de Opinião Política;</a:t>
            </a:r>
          </a:p>
          <a:p>
            <a:pPr marL="0" indent="0">
              <a:buNone/>
            </a:pPr>
            <a:r>
              <a:rPr lang="pt-BR" dirty="0" smtClean="0"/>
              <a:t>B </a:t>
            </a:r>
            <a:r>
              <a:rPr lang="pt-BR" dirty="0"/>
              <a:t>[ ] Distinção de </a:t>
            </a:r>
            <a:r>
              <a:rPr lang="pt-BR" dirty="0" smtClean="0"/>
              <a:t>Origem Nacional;</a:t>
            </a:r>
            <a:endParaRPr lang="pt-BR" dirty="0"/>
          </a:p>
          <a:p>
            <a:pPr marL="0" indent="0">
              <a:buNone/>
            </a:pPr>
            <a:r>
              <a:rPr lang="pt-BR" dirty="0"/>
              <a:t>C</a:t>
            </a:r>
            <a:r>
              <a:rPr lang="pt-BR" dirty="0" smtClean="0"/>
              <a:t> </a:t>
            </a:r>
            <a:r>
              <a:rPr lang="pt-BR" dirty="0"/>
              <a:t>[ ] Distinção de </a:t>
            </a:r>
            <a:r>
              <a:rPr lang="pt-BR" dirty="0" smtClean="0"/>
              <a:t>Origem Social;</a:t>
            </a:r>
            <a:endParaRPr lang="pt-BR" dirty="0"/>
          </a:p>
          <a:p>
            <a:pPr marL="0" indent="0">
              <a:buNone/>
            </a:pPr>
            <a:r>
              <a:rPr lang="pt-BR" dirty="0" smtClean="0"/>
              <a:t>D </a:t>
            </a:r>
            <a:r>
              <a:rPr lang="pt-BR" dirty="0"/>
              <a:t>[ ] Distinção de </a:t>
            </a:r>
            <a:r>
              <a:rPr lang="pt-BR" dirty="0" smtClean="0"/>
              <a:t>Fortuna;</a:t>
            </a:r>
            <a:endParaRPr lang="pt-BR" dirty="0"/>
          </a:p>
          <a:p>
            <a:pPr marL="0" indent="0">
              <a:buNone/>
            </a:pPr>
            <a:r>
              <a:rPr lang="pt-BR" dirty="0" smtClean="0"/>
              <a:t>E </a:t>
            </a:r>
            <a:r>
              <a:rPr lang="pt-BR" dirty="0"/>
              <a:t>[ ] Distinção de </a:t>
            </a:r>
            <a:r>
              <a:rPr lang="pt-BR" dirty="0" smtClean="0"/>
              <a:t>Nascimento;</a:t>
            </a:r>
            <a:endParaRPr lang="pt-BR" dirty="0"/>
          </a:p>
          <a:p>
            <a:pPr marL="0" indent="0">
              <a:buNone/>
            </a:pPr>
            <a:endParaRPr lang="pt-BR" dirty="0" smtClean="0"/>
          </a:p>
        </p:txBody>
      </p:sp>
    </p:spTree>
    <p:extLst>
      <p:ext uri="{BB962C8B-B14F-4D97-AF65-F5344CB8AC3E}">
        <p14:creationId xmlns:p14="http://schemas.microsoft.com/office/powerpoint/2010/main" val="34329463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52</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não admite contratar um pessoa de determinado partido diferente do seu, então Beltrana de tal gerou um afronta aos direitos humanos através de uma distinção que está situada de forma vivencial equivocada no sentido de ter gerado um conflito de:</a:t>
            </a:r>
          </a:p>
          <a:p>
            <a:pPr marL="0" indent="0">
              <a:buNone/>
            </a:pPr>
            <a:r>
              <a:rPr lang="pt-BR" dirty="0" smtClean="0"/>
              <a:t>A [ ] Distinção de Opinião Política;</a:t>
            </a:r>
          </a:p>
          <a:p>
            <a:pPr marL="0" indent="0">
              <a:buNone/>
            </a:pPr>
            <a:r>
              <a:rPr lang="pt-BR" dirty="0" smtClean="0"/>
              <a:t>B </a:t>
            </a:r>
            <a:r>
              <a:rPr lang="pt-BR" dirty="0"/>
              <a:t>[ ] Distinção de </a:t>
            </a:r>
            <a:r>
              <a:rPr lang="pt-BR" dirty="0" smtClean="0"/>
              <a:t>Origem Nacional;</a:t>
            </a:r>
            <a:endParaRPr lang="pt-BR" dirty="0"/>
          </a:p>
          <a:p>
            <a:pPr marL="0" indent="0">
              <a:buNone/>
            </a:pPr>
            <a:r>
              <a:rPr lang="pt-BR" dirty="0"/>
              <a:t>C</a:t>
            </a:r>
            <a:r>
              <a:rPr lang="pt-BR" dirty="0" smtClean="0"/>
              <a:t> </a:t>
            </a:r>
            <a:r>
              <a:rPr lang="pt-BR" dirty="0"/>
              <a:t>[ ] Distinção de </a:t>
            </a:r>
            <a:r>
              <a:rPr lang="pt-BR" dirty="0" smtClean="0"/>
              <a:t>Origem Social;</a:t>
            </a:r>
            <a:endParaRPr lang="pt-BR" dirty="0"/>
          </a:p>
          <a:p>
            <a:pPr marL="0" indent="0">
              <a:buNone/>
            </a:pPr>
            <a:r>
              <a:rPr lang="pt-BR" dirty="0" smtClean="0"/>
              <a:t>D </a:t>
            </a:r>
            <a:r>
              <a:rPr lang="pt-BR" dirty="0"/>
              <a:t>[ ] Distinção de </a:t>
            </a:r>
            <a:r>
              <a:rPr lang="pt-BR" dirty="0" smtClean="0"/>
              <a:t>Fortuna;</a:t>
            </a:r>
            <a:endParaRPr lang="pt-BR" dirty="0"/>
          </a:p>
          <a:p>
            <a:pPr marL="0" indent="0">
              <a:buNone/>
            </a:pPr>
            <a:r>
              <a:rPr lang="pt-BR" dirty="0" smtClean="0"/>
              <a:t>E </a:t>
            </a:r>
            <a:r>
              <a:rPr lang="pt-BR" dirty="0"/>
              <a:t>[ ] Distinção de </a:t>
            </a:r>
            <a:r>
              <a:rPr lang="pt-BR" dirty="0" smtClean="0"/>
              <a:t>Nascimento;</a:t>
            </a:r>
            <a:endParaRPr lang="pt-BR" dirty="0"/>
          </a:p>
          <a:p>
            <a:pPr marL="0" indent="0">
              <a:buNone/>
            </a:pPr>
            <a:endParaRPr lang="pt-BR" dirty="0" smtClean="0"/>
          </a:p>
        </p:txBody>
      </p:sp>
    </p:spTree>
    <p:extLst>
      <p:ext uri="{BB962C8B-B14F-4D97-AF65-F5344CB8AC3E}">
        <p14:creationId xmlns:p14="http://schemas.microsoft.com/office/powerpoint/2010/main" val="1247873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53</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não admite receber em seu país pessoas de determinada nacionalidade, então Beltrana de tal gerou um afronta aos direitos humanos através de uma distinção que está situada de forma vivencial equivocada no sentido de ter gerado um conflito de:</a:t>
            </a:r>
          </a:p>
          <a:p>
            <a:pPr marL="0" indent="0">
              <a:buNone/>
            </a:pPr>
            <a:r>
              <a:rPr lang="pt-BR" dirty="0" smtClean="0"/>
              <a:t>A [ ] Distinção de Opinião Política;</a:t>
            </a:r>
          </a:p>
          <a:p>
            <a:pPr marL="0" indent="0">
              <a:buNone/>
            </a:pPr>
            <a:r>
              <a:rPr lang="pt-BR" dirty="0" smtClean="0"/>
              <a:t>B </a:t>
            </a:r>
            <a:r>
              <a:rPr lang="pt-BR" dirty="0"/>
              <a:t>[ ] Distinção de </a:t>
            </a:r>
            <a:r>
              <a:rPr lang="pt-BR" dirty="0" smtClean="0"/>
              <a:t>Origem Nacional;</a:t>
            </a:r>
            <a:endParaRPr lang="pt-BR" dirty="0"/>
          </a:p>
          <a:p>
            <a:pPr marL="0" indent="0">
              <a:buNone/>
            </a:pPr>
            <a:r>
              <a:rPr lang="pt-BR" dirty="0"/>
              <a:t>C</a:t>
            </a:r>
            <a:r>
              <a:rPr lang="pt-BR" dirty="0" smtClean="0"/>
              <a:t> </a:t>
            </a:r>
            <a:r>
              <a:rPr lang="pt-BR" dirty="0"/>
              <a:t>[ ] Distinção de </a:t>
            </a:r>
            <a:r>
              <a:rPr lang="pt-BR" dirty="0" smtClean="0"/>
              <a:t>Origem Social;</a:t>
            </a:r>
            <a:endParaRPr lang="pt-BR" dirty="0"/>
          </a:p>
          <a:p>
            <a:pPr marL="0" indent="0">
              <a:buNone/>
            </a:pPr>
            <a:r>
              <a:rPr lang="pt-BR" dirty="0" smtClean="0"/>
              <a:t>D </a:t>
            </a:r>
            <a:r>
              <a:rPr lang="pt-BR" dirty="0"/>
              <a:t>[ ] Distinção de </a:t>
            </a:r>
            <a:r>
              <a:rPr lang="pt-BR" dirty="0" smtClean="0"/>
              <a:t>Fortuna;</a:t>
            </a:r>
            <a:endParaRPr lang="pt-BR" dirty="0"/>
          </a:p>
          <a:p>
            <a:pPr marL="0" indent="0">
              <a:buNone/>
            </a:pPr>
            <a:r>
              <a:rPr lang="pt-BR" dirty="0" smtClean="0"/>
              <a:t>E </a:t>
            </a:r>
            <a:r>
              <a:rPr lang="pt-BR" dirty="0"/>
              <a:t>[ ] Distinção de </a:t>
            </a:r>
            <a:r>
              <a:rPr lang="pt-BR" dirty="0" smtClean="0"/>
              <a:t>Nascimento;</a:t>
            </a:r>
            <a:endParaRPr lang="pt-BR" dirty="0"/>
          </a:p>
          <a:p>
            <a:pPr marL="0" indent="0">
              <a:buNone/>
            </a:pPr>
            <a:endParaRPr lang="pt-BR" dirty="0" smtClean="0"/>
          </a:p>
        </p:txBody>
      </p:sp>
    </p:spTree>
    <p:extLst>
      <p:ext uri="{BB962C8B-B14F-4D97-AF65-F5344CB8AC3E}">
        <p14:creationId xmlns:p14="http://schemas.microsoft.com/office/powerpoint/2010/main" val="8947449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54</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_________________ é o ser humano que consegue se perceber dentro de sua identidade como um cidadão do mundo. Munido com direitos, obrigações e deveres em consórcio com outros seres na partilha do ambiente, no respeito mútuo, na observação das liberdades e nas alianças em torno da fraternidade universal entre os povos.</a:t>
            </a:r>
          </a:p>
          <a:p>
            <a:pPr marL="0" indent="0">
              <a:buNone/>
            </a:pPr>
            <a:r>
              <a:rPr lang="pt-BR" dirty="0" smtClean="0"/>
              <a:t>A [ ] Família;</a:t>
            </a:r>
          </a:p>
          <a:p>
            <a:pPr marL="0" indent="0">
              <a:buNone/>
            </a:pPr>
            <a:r>
              <a:rPr lang="pt-BR" dirty="0" smtClean="0"/>
              <a:t>B [ ] Igreja;</a:t>
            </a:r>
          </a:p>
          <a:p>
            <a:pPr marL="0" indent="0">
              <a:buNone/>
            </a:pPr>
            <a:r>
              <a:rPr lang="pt-BR" dirty="0" smtClean="0"/>
              <a:t>C [ ] Partido político;</a:t>
            </a:r>
          </a:p>
          <a:p>
            <a:pPr marL="0" indent="0">
              <a:buNone/>
            </a:pPr>
            <a:r>
              <a:rPr lang="pt-BR" dirty="0" smtClean="0"/>
              <a:t>D [ ] Opinião pública;</a:t>
            </a:r>
          </a:p>
          <a:p>
            <a:pPr marL="0" indent="0">
              <a:buNone/>
            </a:pPr>
            <a:r>
              <a:rPr lang="pt-BR" dirty="0" smtClean="0"/>
              <a:t>E [ ] Pessoa Humana;</a:t>
            </a:r>
            <a:endParaRPr lang="pt-BR" dirty="0"/>
          </a:p>
        </p:txBody>
      </p:sp>
    </p:spTree>
    <p:extLst>
      <p:ext uri="{BB962C8B-B14F-4D97-AF65-F5344CB8AC3E}">
        <p14:creationId xmlns:p14="http://schemas.microsoft.com/office/powerpoint/2010/main" val="28769828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55</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documento legal amparado por lei de intenção da representação Política de um povo, que institui um ordenamento jurídico em que os princípios norteadores, as delimitações, as funções, subvenções, e regras de um ordenamento podem ser definidas para a formação de uma Carta Magma de interesse comum entre as partes:</a:t>
            </a:r>
          </a:p>
          <a:p>
            <a:pPr marL="0" indent="0">
              <a:buNone/>
            </a:pPr>
            <a:r>
              <a:rPr lang="pt-BR" dirty="0" smtClean="0"/>
              <a:t>A [ ] Estatuto Político;</a:t>
            </a:r>
          </a:p>
          <a:p>
            <a:pPr marL="0" indent="0">
              <a:buNone/>
            </a:pPr>
            <a:r>
              <a:rPr lang="pt-BR" dirty="0" smtClean="0"/>
              <a:t>B [ ] Estatuto Jurídico;</a:t>
            </a:r>
          </a:p>
          <a:p>
            <a:pPr marL="0" indent="0">
              <a:buNone/>
            </a:pPr>
            <a:r>
              <a:rPr lang="pt-BR" dirty="0" smtClean="0"/>
              <a:t>C [ ] Estatuto Social;</a:t>
            </a:r>
          </a:p>
          <a:p>
            <a:pPr marL="0" indent="0">
              <a:buNone/>
            </a:pPr>
            <a:r>
              <a:rPr lang="pt-BR" dirty="0" smtClean="0"/>
              <a:t>D [ ] Regimento Interno;</a:t>
            </a:r>
          </a:p>
          <a:p>
            <a:pPr marL="0" indent="0">
              <a:buNone/>
            </a:pPr>
            <a:r>
              <a:rPr lang="pt-BR" dirty="0" smtClean="0"/>
              <a:t>E [ ] Parecer Jurídico;</a:t>
            </a:r>
            <a:endParaRPr lang="pt-BR" dirty="0"/>
          </a:p>
        </p:txBody>
      </p:sp>
    </p:spTree>
    <p:extLst>
      <p:ext uri="{BB962C8B-B14F-4D97-AF65-F5344CB8AC3E}">
        <p14:creationId xmlns:p14="http://schemas.microsoft.com/office/powerpoint/2010/main" val="4002350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56</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documento legal amparado por lei de intenção da representação Jurídica de um povo, que institui um ordenamento jurídico em que os princípios norteadores, as delimitações, as funções, subvenções, e regras de um ordenamento podem ser definidas para a formação de uma Carta Magma de interesse comum entre as partes:</a:t>
            </a:r>
          </a:p>
          <a:p>
            <a:pPr marL="0" indent="0">
              <a:buNone/>
            </a:pPr>
            <a:r>
              <a:rPr lang="pt-BR" dirty="0" smtClean="0"/>
              <a:t>A [ ] Estatuto Político;</a:t>
            </a:r>
          </a:p>
          <a:p>
            <a:pPr marL="0" indent="0">
              <a:buNone/>
            </a:pPr>
            <a:r>
              <a:rPr lang="pt-BR" dirty="0" smtClean="0"/>
              <a:t>B [ ] Estatuto Jurídico;</a:t>
            </a:r>
          </a:p>
          <a:p>
            <a:pPr marL="0" indent="0">
              <a:buNone/>
            </a:pPr>
            <a:r>
              <a:rPr lang="pt-BR" dirty="0" smtClean="0"/>
              <a:t>C [ ] Estatuto Social;</a:t>
            </a:r>
          </a:p>
          <a:p>
            <a:pPr marL="0" indent="0">
              <a:buNone/>
            </a:pPr>
            <a:r>
              <a:rPr lang="pt-BR" dirty="0" smtClean="0"/>
              <a:t>D [ ] Regimento Interno;</a:t>
            </a:r>
          </a:p>
          <a:p>
            <a:pPr marL="0" indent="0">
              <a:buNone/>
            </a:pPr>
            <a:r>
              <a:rPr lang="pt-BR" dirty="0" smtClean="0"/>
              <a:t>E [ ] Parecer Jurídico;</a:t>
            </a:r>
            <a:endParaRPr lang="pt-BR" dirty="0"/>
          </a:p>
        </p:txBody>
      </p:sp>
    </p:spTree>
    <p:extLst>
      <p:ext uri="{BB962C8B-B14F-4D97-AF65-F5344CB8AC3E}">
        <p14:creationId xmlns:p14="http://schemas.microsoft.com/office/powerpoint/2010/main" val="34414316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57</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documento legal amparado por lei de intenção da representação Internacional de um povo, que institui um ordenamento jurídico em que os princípios norteadores, as delimitações, as funções, subvenções, e regras de um ordenamento podem ser definidas para a formação de uma Carta Magma de interesse comum entre as partes:</a:t>
            </a:r>
          </a:p>
          <a:p>
            <a:pPr marL="0" indent="0">
              <a:buNone/>
            </a:pPr>
            <a:r>
              <a:rPr lang="pt-BR" dirty="0" smtClean="0"/>
              <a:t>A [ ] Estatuto Político;</a:t>
            </a:r>
          </a:p>
          <a:p>
            <a:pPr marL="0" indent="0">
              <a:buNone/>
            </a:pPr>
            <a:r>
              <a:rPr lang="pt-BR" dirty="0" smtClean="0"/>
              <a:t>B [ ] Estatuto Jurídico;</a:t>
            </a:r>
          </a:p>
          <a:p>
            <a:pPr marL="0" indent="0">
              <a:buNone/>
            </a:pPr>
            <a:r>
              <a:rPr lang="pt-BR" dirty="0" smtClean="0"/>
              <a:t>C [ ] Estatuto Social;</a:t>
            </a:r>
          </a:p>
          <a:p>
            <a:pPr marL="0" indent="0">
              <a:buNone/>
            </a:pPr>
            <a:r>
              <a:rPr lang="pt-BR" dirty="0" smtClean="0"/>
              <a:t>D [ ] Regimento Interno;</a:t>
            </a:r>
          </a:p>
          <a:p>
            <a:pPr marL="0" indent="0">
              <a:buNone/>
            </a:pPr>
            <a:r>
              <a:rPr lang="pt-BR" dirty="0" smtClean="0"/>
              <a:t>E [ ] Estatuto Internacional;</a:t>
            </a:r>
            <a:endParaRPr lang="pt-BR" dirty="0"/>
          </a:p>
        </p:txBody>
      </p:sp>
    </p:spTree>
    <p:extLst>
      <p:ext uri="{BB962C8B-B14F-4D97-AF65-F5344CB8AC3E}">
        <p14:creationId xmlns:p14="http://schemas.microsoft.com/office/powerpoint/2010/main" val="42655024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58</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_________________________ = Território + Povo +Sociedade + Bens + Recursos:</a:t>
            </a:r>
          </a:p>
          <a:p>
            <a:pPr marL="0" indent="0">
              <a:buNone/>
            </a:pPr>
            <a:r>
              <a:rPr lang="pt-BR" dirty="0" smtClean="0"/>
              <a:t>A [ ] Manada;</a:t>
            </a:r>
          </a:p>
          <a:p>
            <a:pPr marL="0" indent="0">
              <a:buNone/>
            </a:pPr>
            <a:r>
              <a:rPr lang="pt-BR" dirty="0" smtClean="0"/>
              <a:t>B [ ] Povo;</a:t>
            </a:r>
          </a:p>
          <a:p>
            <a:pPr marL="0" indent="0">
              <a:buNone/>
            </a:pPr>
            <a:r>
              <a:rPr lang="pt-BR" dirty="0" smtClean="0"/>
              <a:t>C [ ] País;</a:t>
            </a:r>
          </a:p>
          <a:p>
            <a:pPr marL="0" indent="0">
              <a:buNone/>
            </a:pPr>
            <a:r>
              <a:rPr lang="pt-BR" dirty="0" smtClean="0"/>
              <a:t>D [ ] Governo;</a:t>
            </a:r>
          </a:p>
          <a:p>
            <a:pPr marL="0" indent="0">
              <a:buNone/>
            </a:pPr>
            <a:r>
              <a:rPr lang="pt-BR" dirty="0" smtClean="0"/>
              <a:t>E [ ] Família;</a:t>
            </a:r>
            <a:endParaRPr lang="pt-BR" dirty="0"/>
          </a:p>
        </p:txBody>
      </p:sp>
    </p:spTree>
    <p:extLst>
      <p:ext uri="{BB962C8B-B14F-4D97-AF65-F5344CB8AC3E}">
        <p14:creationId xmlns:p14="http://schemas.microsoft.com/office/powerpoint/2010/main" val="132597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a:t>
            </a:r>
            <a:endParaRPr lang="pt-BR" dirty="0"/>
          </a:p>
        </p:txBody>
      </p:sp>
      <p:sp>
        <p:nvSpPr>
          <p:cNvPr id="3" name="Espaço Reservado para Conteúdo 2"/>
          <p:cNvSpPr>
            <a:spLocks noGrp="1"/>
          </p:cNvSpPr>
          <p:nvPr>
            <p:ph idx="1"/>
          </p:nvPr>
        </p:nvSpPr>
        <p:spPr/>
        <p:txBody>
          <a:bodyPr/>
          <a:lstStyle/>
          <a:p>
            <a:pPr marL="0" indent="0">
              <a:buNone/>
            </a:pPr>
            <a:r>
              <a:rPr lang="pt-BR" dirty="0" smtClean="0"/>
              <a:t>O que me permite garantir um direito em relação a outra pessoa de meu Estado para um governo que deva tratar todos em regime universal, sem denotar preferências, por cor, sexo, raça, gênero, idade, ... </a:t>
            </a:r>
            <a:r>
              <a:rPr lang="pt-BR" dirty="0"/>
              <a:t>é</a:t>
            </a:r>
            <a:r>
              <a:rPr lang="pt-BR" dirty="0" smtClean="0"/>
              <a:t>:</a:t>
            </a:r>
          </a:p>
          <a:p>
            <a:pPr marL="0" indent="0">
              <a:buNone/>
            </a:pPr>
            <a:r>
              <a:rPr lang="pt-BR" dirty="0" smtClean="0"/>
              <a:t>A [ ] Liberdade de associação;</a:t>
            </a:r>
          </a:p>
          <a:p>
            <a:pPr marL="0" indent="0">
              <a:buNone/>
            </a:pPr>
            <a:r>
              <a:rPr lang="pt-BR" dirty="0" smtClean="0"/>
              <a:t>B [ ] Igualdade de direitos;</a:t>
            </a:r>
          </a:p>
          <a:p>
            <a:pPr marL="0" indent="0">
              <a:buNone/>
            </a:pPr>
            <a:r>
              <a:rPr lang="pt-BR" dirty="0" smtClean="0"/>
              <a:t>C [ ] Livre iniciativa;</a:t>
            </a:r>
          </a:p>
          <a:p>
            <a:pPr marL="0" indent="0">
              <a:buNone/>
            </a:pPr>
            <a:r>
              <a:rPr lang="pt-BR" dirty="0" smtClean="0"/>
              <a:t>D [ ] Direito a Propriedade Privada;</a:t>
            </a:r>
          </a:p>
          <a:p>
            <a:pPr marL="0" indent="0">
              <a:buNone/>
            </a:pPr>
            <a:r>
              <a:rPr lang="pt-BR" dirty="0" smtClean="0"/>
              <a:t>E [ ] Direito ao deslocamento interno num Estado;</a:t>
            </a:r>
            <a:endParaRPr lang="pt-BR" dirty="0"/>
          </a:p>
        </p:txBody>
      </p:sp>
    </p:spTree>
    <p:extLst>
      <p:ext uri="{BB962C8B-B14F-4D97-AF65-F5344CB8AC3E}">
        <p14:creationId xmlns:p14="http://schemas.microsoft.com/office/powerpoint/2010/main" val="24998482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59</a:t>
            </a:r>
            <a:endParaRPr lang="pt-BR" dirty="0"/>
          </a:p>
        </p:txBody>
      </p:sp>
      <p:sp>
        <p:nvSpPr>
          <p:cNvPr id="3" name="Espaço Reservado para Conteúdo 2"/>
          <p:cNvSpPr>
            <a:spLocks noGrp="1"/>
          </p:cNvSpPr>
          <p:nvPr>
            <p:ph idx="1"/>
          </p:nvPr>
        </p:nvSpPr>
        <p:spPr/>
        <p:txBody>
          <a:bodyPr/>
          <a:lstStyle/>
          <a:p>
            <a:pPr marL="0" indent="0">
              <a:buNone/>
            </a:pPr>
            <a:r>
              <a:rPr lang="pt-BR" dirty="0" smtClean="0"/>
              <a:t>Local que não está sujeito as regras de uma Carta Magma, que goza de uma certa independência administrativa e que está amparado por um Estado que é regido juridicamente por uma Carta Magma:</a:t>
            </a:r>
          </a:p>
          <a:p>
            <a:pPr marL="0" indent="0">
              <a:buNone/>
            </a:pPr>
            <a:r>
              <a:rPr lang="pt-BR" dirty="0"/>
              <a:t>A [ ] Território independente sob </a:t>
            </a:r>
            <a:r>
              <a:rPr lang="pt-BR" dirty="0" smtClean="0"/>
              <a:t>Tutela;</a:t>
            </a:r>
          </a:p>
          <a:p>
            <a:pPr marL="0" indent="0">
              <a:buNone/>
            </a:pPr>
            <a:r>
              <a:rPr lang="pt-BR" dirty="0"/>
              <a:t>B [ ] Território independente </a:t>
            </a:r>
            <a:r>
              <a:rPr lang="pt-BR" dirty="0" smtClean="0"/>
              <a:t>autônomo;</a:t>
            </a:r>
          </a:p>
          <a:p>
            <a:pPr marL="0" indent="0">
              <a:buNone/>
            </a:pPr>
            <a:r>
              <a:rPr lang="pt-BR" dirty="0" smtClean="0"/>
              <a:t>C [ ] Países de Terceiro Mundo;</a:t>
            </a:r>
          </a:p>
          <a:p>
            <a:pPr marL="0" indent="0">
              <a:buNone/>
            </a:pPr>
            <a:r>
              <a:rPr lang="pt-BR" dirty="0" smtClean="0"/>
              <a:t>D [ ] Oceania;</a:t>
            </a:r>
          </a:p>
          <a:p>
            <a:pPr marL="0" indent="0">
              <a:buNone/>
            </a:pPr>
            <a:r>
              <a:rPr lang="pt-BR" dirty="0" smtClean="0"/>
              <a:t>E [ ] Brasil;</a:t>
            </a:r>
            <a:endParaRPr lang="pt-BR" dirty="0"/>
          </a:p>
        </p:txBody>
      </p:sp>
    </p:spTree>
    <p:extLst>
      <p:ext uri="{BB962C8B-B14F-4D97-AF65-F5344CB8AC3E}">
        <p14:creationId xmlns:p14="http://schemas.microsoft.com/office/powerpoint/2010/main" val="34656776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60</a:t>
            </a:r>
            <a:endParaRPr lang="pt-BR" dirty="0"/>
          </a:p>
        </p:txBody>
      </p:sp>
      <p:sp>
        <p:nvSpPr>
          <p:cNvPr id="3" name="Espaço Reservado para Conteúdo 2"/>
          <p:cNvSpPr>
            <a:spLocks noGrp="1"/>
          </p:cNvSpPr>
          <p:nvPr>
            <p:ph idx="1"/>
          </p:nvPr>
        </p:nvSpPr>
        <p:spPr/>
        <p:txBody>
          <a:bodyPr/>
          <a:lstStyle/>
          <a:p>
            <a:pPr marL="0" indent="0">
              <a:buNone/>
            </a:pPr>
            <a:r>
              <a:rPr lang="pt-BR" dirty="0" smtClean="0"/>
              <a:t>Local que não está sujeito as regras de uma Carta Magma, que goza de total independência administrativa:</a:t>
            </a:r>
          </a:p>
          <a:p>
            <a:pPr marL="0" indent="0">
              <a:buNone/>
            </a:pPr>
            <a:r>
              <a:rPr lang="pt-BR" dirty="0"/>
              <a:t>A [ ] Território independente sob </a:t>
            </a:r>
            <a:r>
              <a:rPr lang="pt-BR" dirty="0" smtClean="0"/>
              <a:t>Tutela;</a:t>
            </a:r>
          </a:p>
          <a:p>
            <a:pPr marL="0" indent="0">
              <a:buNone/>
            </a:pPr>
            <a:r>
              <a:rPr lang="pt-BR" dirty="0"/>
              <a:t>B [ ] Território independente </a:t>
            </a:r>
            <a:r>
              <a:rPr lang="pt-BR" dirty="0" smtClean="0"/>
              <a:t>autônomo;</a:t>
            </a:r>
          </a:p>
          <a:p>
            <a:pPr marL="0" indent="0">
              <a:buNone/>
            </a:pPr>
            <a:r>
              <a:rPr lang="pt-BR" dirty="0" smtClean="0"/>
              <a:t>C [ ] Países de Terceiro Mundo;</a:t>
            </a:r>
          </a:p>
          <a:p>
            <a:pPr marL="0" indent="0">
              <a:buNone/>
            </a:pPr>
            <a:r>
              <a:rPr lang="pt-BR" dirty="0" smtClean="0"/>
              <a:t>D [ ] Oceania;</a:t>
            </a:r>
          </a:p>
          <a:p>
            <a:pPr marL="0" indent="0">
              <a:buNone/>
            </a:pPr>
            <a:r>
              <a:rPr lang="pt-BR" dirty="0" smtClean="0"/>
              <a:t>E [ ] Brasil;</a:t>
            </a:r>
            <a:endParaRPr lang="pt-BR" dirty="0"/>
          </a:p>
        </p:txBody>
      </p:sp>
    </p:spTree>
    <p:extLst>
      <p:ext uri="{BB962C8B-B14F-4D97-AF65-F5344CB8AC3E}">
        <p14:creationId xmlns:p14="http://schemas.microsoft.com/office/powerpoint/2010/main" val="33951104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61</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princípio de exercício da vontade do Soberano. Da concentração de poder em nome de um Monarca. Da criação do Império como norma de tratar questões de Estado:</a:t>
            </a:r>
          </a:p>
          <a:p>
            <a:pPr marL="0" indent="0">
              <a:buNone/>
            </a:pPr>
            <a:r>
              <a:rPr lang="pt-BR" dirty="0" smtClean="0"/>
              <a:t>A [ ] Soberania;</a:t>
            </a:r>
          </a:p>
          <a:p>
            <a:pPr marL="0" indent="0">
              <a:buNone/>
            </a:pPr>
            <a:r>
              <a:rPr lang="pt-BR" dirty="0" smtClean="0"/>
              <a:t>B [ ] Autoritarismo;</a:t>
            </a:r>
          </a:p>
          <a:p>
            <a:pPr marL="0" indent="0">
              <a:buNone/>
            </a:pPr>
            <a:r>
              <a:rPr lang="pt-BR" dirty="0" smtClean="0"/>
              <a:t>C [ ] Anarquismo;</a:t>
            </a:r>
          </a:p>
          <a:p>
            <a:pPr marL="0" indent="0">
              <a:buNone/>
            </a:pPr>
            <a:r>
              <a:rPr lang="pt-BR" dirty="0" smtClean="0"/>
              <a:t>D [ ] Monarquia;</a:t>
            </a:r>
          </a:p>
          <a:p>
            <a:pPr marL="0" indent="0">
              <a:buNone/>
            </a:pPr>
            <a:r>
              <a:rPr lang="pt-BR" dirty="0" smtClean="0"/>
              <a:t>E [ ] Soberania se distingue porque implica na capacidade integral de um Estado de se vincular as Leis internas que se propõe a regência de seu ordenamento jurídico.</a:t>
            </a:r>
          </a:p>
        </p:txBody>
      </p:sp>
    </p:spTree>
    <p:extLst>
      <p:ext uri="{BB962C8B-B14F-4D97-AF65-F5344CB8AC3E}">
        <p14:creationId xmlns:p14="http://schemas.microsoft.com/office/powerpoint/2010/main" val="9161365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62</a:t>
            </a:r>
            <a:endParaRPr lang="pt-BR" dirty="0"/>
          </a:p>
        </p:txBody>
      </p:sp>
      <p:sp>
        <p:nvSpPr>
          <p:cNvPr id="3" name="Espaço Reservado para Conteúdo 2"/>
          <p:cNvSpPr>
            <a:spLocks noGrp="1"/>
          </p:cNvSpPr>
          <p:nvPr>
            <p:ph idx="1"/>
          </p:nvPr>
        </p:nvSpPr>
        <p:spPr/>
        <p:txBody>
          <a:bodyPr/>
          <a:lstStyle/>
          <a:p>
            <a:pPr marL="0" indent="0">
              <a:buNone/>
            </a:pPr>
            <a:r>
              <a:rPr lang="pt-BR" dirty="0" smtClean="0"/>
              <a:t>Ocorre limitação da soberania nos casos:</a:t>
            </a:r>
          </a:p>
          <a:p>
            <a:pPr marL="0" indent="0">
              <a:buNone/>
            </a:pPr>
            <a:r>
              <a:rPr lang="pt-BR" dirty="0" smtClean="0"/>
              <a:t>A [ ] Demarcação do âmbito da Lei;</a:t>
            </a:r>
          </a:p>
          <a:p>
            <a:pPr marL="0" indent="0">
              <a:buNone/>
            </a:pPr>
            <a:r>
              <a:rPr lang="pt-BR" dirty="0" smtClean="0"/>
              <a:t>B [ ] Demarcação dos efeitos da Lei;</a:t>
            </a:r>
          </a:p>
          <a:p>
            <a:pPr marL="0" indent="0">
              <a:buNone/>
            </a:pPr>
            <a:r>
              <a:rPr lang="pt-BR" dirty="0" smtClean="0"/>
              <a:t>C [ ] Demarcação quanto a abrangência da Lei dentro do Território;</a:t>
            </a:r>
          </a:p>
          <a:p>
            <a:pPr marL="0" indent="0">
              <a:buNone/>
            </a:pPr>
            <a:r>
              <a:rPr lang="pt-BR" dirty="0" smtClean="0"/>
              <a:t>D [ ] Demarcação quanto ao tipo de cidadãos vinculados a norma da Lei;</a:t>
            </a:r>
          </a:p>
          <a:p>
            <a:pPr marL="0" indent="0">
              <a:buNone/>
            </a:pPr>
            <a:r>
              <a:rPr lang="pt-BR" dirty="0" smtClean="0"/>
              <a:t>E [ ] Todas estão corretas;</a:t>
            </a:r>
            <a:endParaRPr lang="pt-BR" dirty="0"/>
          </a:p>
        </p:txBody>
      </p:sp>
    </p:spTree>
    <p:extLst>
      <p:ext uri="{BB962C8B-B14F-4D97-AF65-F5344CB8AC3E}">
        <p14:creationId xmlns:p14="http://schemas.microsoft.com/office/powerpoint/2010/main" val="301315707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63</a:t>
            </a:r>
            <a:endParaRPr lang="pt-BR" dirty="0"/>
          </a:p>
        </p:txBody>
      </p:sp>
      <p:sp>
        <p:nvSpPr>
          <p:cNvPr id="3" name="Espaço Reservado para Conteúdo 2"/>
          <p:cNvSpPr>
            <a:spLocks noGrp="1"/>
          </p:cNvSpPr>
          <p:nvPr>
            <p:ph idx="1"/>
          </p:nvPr>
        </p:nvSpPr>
        <p:spPr/>
        <p:txBody>
          <a:bodyPr/>
          <a:lstStyle/>
          <a:p>
            <a:pPr marL="0" indent="0">
              <a:buNone/>
            </a:pPr>
            <a:r>
              <a:rPr lang="pt-BR" dirty="0" smtClean="0"/>
              <a:t>Fulana de Tal teve um filho com Ciclano de Tal, porque em caso de separação é exigido de Ciclano de Tal uma pensão Alimentícia?</a:t>
            </a:r>
          </a:p>
          <a:p>
            <a:pPr marL="0" indent="0">
              <a:buNone/>
            </a:pPr>
            <a:r>
              <a:rPr lang="pt-BR" dirty="0" smtClean="0"/>
              <a:t>A [ ]  Direito à Vida;</a:t>
            </a:r>
          </a:p>
          <a:p>
            <a:pPr marL="0" indent="0">
              <a:buNone/>
            </a:pPr>
            <a:r>
              <a:rPr lang="pt-BR" dirty="0" smtClean="0"/>
              <a:t>B [ ] Direito à Igualdade;</a:t>
            </a:r>
          </a:p>
          <a:p>
            <a:pPr marL="0" indent="0">
              <a:buNone/>
            </a:pPr>
            <a:r>
              <a:rPr lang="pt-BR" dirty="0" smtClean="0"/>
              <a:t>C [ ] Direito à Liberdade;</a:t>
            </a:r>
          </a:p>
          <a:p>
            <a:pPr marL="0" indent="0">
              <a:buNone/>
            </a:pPr>
            <a:r>
              <a:rPr lang="pt-BR" dirty="0" smtClean="0"/>
              <a:t>D [ ] Direito à Internet;</a:t>
            </a:r>
          </a:p>
          <a:p>
            <a:pPr marL="0" indent="0">
              <a:buNone/>
            </a:pPr>
            <a:r>
              <a:rPr lang="pt-BR" dirty="0" smtClean="0"/>
              <a:t>E [ ] Direito à Locomoção dentro do Território;</a:t>
            </a:r>
          </a:p>
          <a:p>
            <a:pPr marL="0" indent="0">
              <a:buNone/>
            </a:pPr>
            <a:endParaRPr lang="pt-BR" dirty="0"/>
          </a:p>
        </p:txBody>
      </p:sp>
    </p:spTree>
    <p:extLst>
      <p:ext uri="{BB962C8B-B14F-4D97-AF65-F5344CB8AC3E}">
        <p14:creationId xmlns:p14="http://schemas.microsoft.com/office/powerpoint/2010/main" val="7533544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64</a:t>
            </a:r>
            <a:endParaRPr lang="pt-BR" dirty="0"/>
          </a:p>
        </p:txBody>
      </p:sp>
      <p:sp>
        <p:nvSpPr>
          <p:cNvPr id="3" name="Espaço Reservado para Conteúdo 2"/>
          <p:cNvSpPr>
            <a:spLocks noGrp="1"/>
          </p:cNvSpPr>
          <p:nvPr>
            <p:ph idx="1"/>
          </p:nvPr>
        </p:nvSpPr>
        <p:spPr/>
        <p:txBody>
          <a:bodyPr/>
          <a:lstStyle/>
          <a:p>
            <a:pPr marL="0" indent="0">
              <a:buNone/>
            </a:pPr>
            <a:r>
              <a:rPr lang="pt-BR" dirty="0" smtClean="0"/>
              <a:t>Fulana de Tal não infringiu nenhuma lei e foi sentenciada por um fato em que a lei foi publicada somente depois de sua prisão, neste caso Fulana de Tal pode pedir o seu:</a:t>
            </a:r>
          </a:p>
          <a:p>
            <a:pPr marL="0" indent="0">
              <a:buNone/>
            </a:pPr>
            <a:r>
              <a:rPr lang="pt-BR" dirty="0" smtClean="0"/>
              <a:t>A [ ]  Direito à Vida;</a:t>
            </a:r>
          </a:p>
          <a:p>
            <a:pPr marL="0" indent="0">
              <a:buNone/>
            </a:pPr>
            <a:r>
              <a:rPr lang="pt-BR" dirty="0" smtClean="0"/>
              <a:t>B [ ] Direito à Igualdade;</a:t>
            </a:r>
          </a:p>
          <a:p>
            <a:pPr marL="0" indent="0">
              <a:buNone/>
            </a:pPr>
            <a:r>
              <a:rPr lang="pt-BR" dirty="0" smtClean="0"/>
              <a:t>C [ ] Direito à Liberdade;</a:t>
            </a:r>
          </a:p>
          <a:p>
            <a:pPr marL="0" indent="0">
              <a:buNone/>
            </a:pPr>
            <a:r>
              <a:rPr lang="pt-BR" dirty="0" smtClean="0"/>
              <a:t>D [ ] Direito à Internet;</a:t>
            </a:r>
          </a:p>
          <a:p>
            <a:pPr marL="0" indent="0">
              <a:buNone/>
            </a:pPr>
            <a:r>
              <a:rPr lang="pt-BR" dirty="0" smtClean="0"/>
              <a:t>E [ ] Direito à Locomoção dentro do Território;</a:t>
            </a:r>
          </a:p>
          <a:p>
            <a:pPr marL="0" indent="0">
              <a:buNone/>
            </a:pPr>
            <a:endParaRPr lang="pt-BR" dirty="0"/>
          </a:p>
        </p:txBody>
      </p:sp>
    </p:spTree>
    <p:extLst>
      <p:ext uri="{BB962C8B-B14F-4D97-AF65-F5344CB8AC3E}">
        <p14:creationId xmlns:p14="http://schemas.microsoft.com/office/powerpoint/2010/main" val="38890033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65</a:t>
            </a:r>
            <a:endParaRPr lang="pt-BR" dirty="0"/>
          </a:p>
        </p:txBody>
      </p:sp>
      <p:sp>
        <p:nvSpPr>
          <p:cNvPr id="3" name="Espaço Reservado para Conteúdo 2"/>
          <p:cNvSpPr>
            <a:spLocks noGrp="1"/>
          </p:cNvSpPr>
          <p:nvPr>
            <p:ph idx="1"/>
          </p:nvPr>
        </p:nvSpPr>
        <p:spPr/>
        <p:txBody>
          <a:bodyPr/>
          <a:lstStyle/>
          <a:p>
            <a:pPr marL="0" indent="0">
              <a:buNone/>
            </a:pPr>
            <a:r>
              <a:rPr lang="pt-BR" dirty="0" smtClean="0"/>
              <a:t>Fulana de Tal não consegue mais trabalhar porque todas as vezes que se desloca para o trabalho sofre constrangimento em ver seus pertences subtraídos por pessoas que transitam em seu caminho, neste caso Fulana de Tal pode pedir o seu:</a:t>
            </a:r>
          </a:p>
          <a:p>
            <a:pPr marL="0" indent="0">
              <a:buNone/>
            </a:pPr>
            <a:r>
              <a:rPr lang="pt-BR" dirty="0" smtClean="0"/>
              <a:t>A [ ]  Direito à Vida;</a:t>
            </a:r>
          </a:p>
          <a:p>
            <a:pPr marL="0" indent="0">
              <a:buNone/>
            </a:pPr>
            <a:r>
              <a:rPr lang="pt-BR" dirty="0" smtClean="0"/>
              <a:t>B [ ] Direito à Igualdade;</a:t>
            </a:r>
          </a:p>
          <a:p>
            <a:pPr marL="0" indent="0">
              <a:buNone/>
            </a:pPr>
            <a:r>
              <a:rPr lang="pt-BR" dirty="0" smtClean="0"/>
              <a:t>C [ ] Direito à Liberdade;</a:t>
            </a:r>
          </a:p>
          <a:p>
            <a:pPr marL="0" indent="0">
              <a:buNone/>
            </a:pPr>
            <a:r>
              <a:rPr lang="pt-BR" dirty="0" smtClean="0"/>
              <a:t>D [ ] Direito à Internet;</a:t>
            </a:r>
          </a:p>
          <a:p>
            <a:pPr marL="0" indent="0">
              <a:buNone/>
            </a:pPr>
            <a:r>
              <a:rPr lang="pt-BR" dirty="0" smtClean="0"/>
              <a:t>E [ ] Direito à Segurança Social;</a:t>
            </a:r>
          </a:p>
          <a:p>
            <a:pPr marL="0" indent="0">
              <a:buNone/>
            </a:pPr>
            <a:endParaRPr lang="pt-BR" dirty="0"/>
          </a:p>
        </p:txBody>
      </p:sp>
    </p:spTree>
    <p:extLst>
      <p:ext uri="{BB962C8B-B14F-4D97-AF65-F5344CB8AC3E}">
        <p14:creationId xmlns:p14="http://schemas.microsoft.com/office/powerpoint/2010/main" val="33573193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66</a:t>
            </a:r>
            <a:endParaRPr lang="pt-BR" dirty="0"/>
          </a:p>
        </p:txBody>
      </p:sp>
      <p:sp>
        <p:nvSpPr>
          <p:cNvPr id="3" name="Espaço Reservado para Conteúdo 2"/>
          <p:cNvSpPr>
            <a:spLocks noGrp="1"/>
          </p:cNvSpPr>
          <p:nvPr>
            <p:ph idx="1"/>
          </p:nvPr>
        </p:nvSpPr>
        <p:spPr/>
        <p:txBody>
          <a:bodyPr/>
          <a:lstStyle/>
          <a:p>
            <a:pPr marL="0" indent="0">
              <a:buNone/>
            </a:pPr>
            <a:r>
              <a:rPr lang="pt-BR" dirty="0" smtClean="0"/>
              <a:t>O ato de tomar a liberdade de uma ou mais pessoas e lhe condicionar a trabalhos forçados, sem seu consentimento ou simulando remuneração em que esta pessoa ou pessoas passam a depender física e psicologicamente de forma integral das pessoas que lhe retiraram a liberdade é:</a:t>
            </a:r>
          </a:p>
          <a:p>
            <a:pPr marL="0" indent="0">
              <a:buNone/>
            </a:pPr>
            <a:r>
              <a:rPr lang="pt-BR" dirty="0" smtClean="0"/>
              <a:t>A [ ] Perda do direito à vida;</a:t>
            </a:r>
          </a:p>
          <a:p>
            <a:pPr marL="0" indent="0">
              <a:buNone/>
            </a:pPr>
            <a:r>
              <a:rPr lang="pt-BR" dirty="0" smtClean="0"/>
              <a:t>B [ ] Perda do direito de expressão;</a:t>
            </a:r>
          </a:p>
          <a:p>
            <a:pPr marL="0" indent="0">
              <a:buNone/>
            </a:pPr>
            <a:r>
              <a:rPr lang="pt-BR" dirty="0" smtClean="0"/>
              <a:t>C [ ] Escravidão;</a:t>
            </a:r>
          </a:p>
          <a:p>
            <a:pPr marL="0" indent="0">
              <a:buNone/>
            </a:pPr>
            <a:r>
              <a:rPr lang="pt-BR" dirty="0" smtClean="0"/>
              <a:t>D [ ] Informalidade do trabalho;</a:t>
            </a:r>
          </a:p>
          <a:p>
            <a:pPr marL="0" indent="0">
              <a:buNone/>
            </a:pPr>
            <a:r>
              <a:rPr lang="pt-BR" dirty="0" smtClean="0"/>
              <a:t>E [ ] E-commerce;</a:t>
            </a:r>
            <a:endParaRPr lang="pt-BR" dirty="0"/>
          </a:p>
        </p:txBody>
      </p:sp>
    </p:spTree>
    <p:extLst>
      <p:ext uri="{BB962C8B-B14F-4D97-AF65-F5344CB8AC3E}">
        <p14:creationId xmlns:p14="http://schemas.microsoft.com/office/powerpoint/2010/main" val="27498077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67</a:t>
            </a:r>
            <a:endParaRPr lang="pt-BR" dirty="0"/>
          </a:p>
        </p:txBody>
      </p:sp>
      <p:sp>
        <p:nvSpPr>
          <p:cNvPr id="3" name="Espaço Reservado para Conteúdo 2"/>
          <p:cNvSpPr>
            <a:spLocks noGrp="1"/>
          </p:cNvSpPr>
          <p:nvPr>
            <p:ph idx="1"/>
          </p:nvPr>
        </p:nvSpPr>
        <p:spPr/>
        <p:txBody>
          <a:bodyPr/>
          <a:lstStyle/>
          <a:p>
            <a:pPr marL="0" indent="0">
              <a:buNone/>
            </a:pPr>
            <a:r>
              <a:rPr lang="pt-BR" dirty="0" smtClean="0"/>
              <a:t>Ato de gerar confusão, transtorno, demência psicológica em pessoa e/ou tratamentos degradantes ao seu biológico que condicionem a dor física ou mental, ao sofrimento, a sensação de banimento, a manifestação de fraqueza e solidão são característicos da:</a:t>
            </a:r>
          </a:p>
          <a:p>
            <a:pPr marL="0" indent="0">
              <a:buNone/>
            </a:pPr>
            <a:r>
              <a:rPr lang="pt-BR" dirty="0" smtClean="0"/>
              <a:t>A [ ] Terrorismo;</a:t>
            </a:r>
          </a:p>
          <a:p>
            <a:pPr marL="0" indent="0">
              <a:buNone/>
            </a:pPr>
            <a:r>
              <a:rPr lang="pt-BR" dirty="0" smtClean="0"/>
              <a:t>B [ ] Racismo;</a:t>
            </a:r>
          </a:p>
          <a:p>
            <a:pPr marL="0" indent="0">
              <a:buNone/>
            </a:pPr>
            <a:r>
              <a:rPr lang="pt-BR" dirty="0" smtClean="0"/>
              <a:t>C [ ] Tortura;</a:t>
            </a:r>
          </a:p>
          <a:p>
            <a:pPr marL="0" indent="0">
              <a:buNone/>
            </a:pPr>
            <a:r>
              <a:rPr lang="pt-BR" dirty="0" smtClean="0"/>
              <a:t>D [ ] Depressão;</a:t>
            </a:r>
          </a:p>
          <a:p>
            <a:pPr marL="0" indent="0">
              <a:buNone/>
            </a:pPr>
            <a:r>
              <a:rPr lang="pt-BR" dirty="0" smtClean="0"/>
              <a:t>E [ ] Guerra;</a:t>
            </a:r>
            <a:endParaRPr lang="pt-BR" dirty="0"/>
          </a:p>
        </p:txBody>
      </p:sp>
    </p:spTree>
    <p:extLst>
      <p:ext uri="{BB962C8B-B14F-4D97-AF65-F5344CB8AC3E}">
        <p14:creationId xmlns:p14="http://schemas.microsoft.com/office/powerpoint/2010/main" val="3908545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68</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uma pessoa afeta a consistência de uma lei, um efeito jurídico se propaga sobre ela, que pode levar a uma privação, instituída na lei em virtude de uma:</a:t>
            </a:r>
          </a:p>
          <a:p>
            <a:pPr marL="0" indent="0">
              <a:buNone/>
            </a:pPr>
            <a:r>
              <a:rPr lang="pt-BR" dirty="0" smtClean="0"/>
              <a:t>A [ ] imposição do Estado;</a:t>
            </a:r>
          </a:p>
          <a:p>
            <a:pPr marL="0" indent="0">
              <a:buNone/>
            </a:pPr>
            <a:r>
              <a:rPr lang="pt-BR" dirty="0" smtClean="0"/>
              <a:t>B [ ] pena (penalização);</a:t>
            </a:r>
          </a:p>
          <a:p>
            <a:pPr marL="0" indent="0">
              <a:buNone/>
            </a:pPr>
            <a:r>
              <a:rPr lang="pt-BR" dirty="0" smtClean="0"/>
              <a:t>C [ ] arbitrariedade do poder de polícia;</a:t>
            </a:r>
          </a:p>
          <a:p>
            <a:pPr marL="0" indent="0">
              <a:buNone/>
            </a:pPr>
            <a:r>
              <a:rPr lang="pt-BR" dirty="0" smtClean="0"/>
              <a:t>D [ ] vontade do soberano;</a:t>
            </a:r>
          </a:p>
          <a:p>
            <a:pPr marL="0" indent="0">
              <a:buNone/>
            </a:pPr>
            <a:r>
              <a:rPr lang="pt-BR" dirty="0" smtClean="0"/>
              <a:t>E [ ] arbitrariedade de um juiz; </a:t>
            </a:r>
            <a:endParaRPr lang="pt-BR" dirty="0"/>
          </a:p>
        </p:txBody>
      </p:sp>
    </p:spTree>
    <p:extLst>
      <p:ext uri="{BB962C8B-B14F-4D97-AF65-F5344CB8AC3E}">
        <p14:creationId xmlns:p14="http://schemas.microsoft.com/office/powerpoint/2010/main" val="386711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Beltrano de tal resolveu vender parte de seu corpo para comprar um veículo. A negociação consistia em retirada de um dos rins no qual receberia um automóvel zero Quilômetros pela troca. Anos depois Beltrano de tal teve um problema em seu rim e por falta de doador teve que fazer hemodiálise continuada. O que está errado dentro desta relação de consumo?</a:t>
            </a:r>
          </a:p>
          <a:p>
            <a:pPr marL="0" indent="0">
              <a:buNone/>
            </a:pPr>
            <a:r>
              <a:rPr lang="pt-BR" dirty="0" smtClean="0"/>
              <a:t>A [ ] A não preservação do Direito à vida;</a:t>
            </a:r>
          </a:p>
          <a:p>
            <a:pPr marL="0" indent="0">
              <a:buNone/>
            </a:pPr>
            <a:r>
              <a:rPr lang="pt-BR" dirty="0" smtClean="0"/>
              <a:t>B [ ] É um ato legal devido o Direito de exercer a iniciativa privada;</a:t>
            </a:r>
          </a:p>
          <a:p>
            <a:pPr marL="0" indent="0">
              <a:buNone/>
            </a:pPr>
            <a:r>
              <a:rPr lang="pt-BR" dirty="0" smtClean="0"/>
              <a:t>C [ ] A inalienabilidade de Direitos;</a:t>
            </a:r>
          </a:p>
          <a:p>
            <a:pPr marL="0" indent="0">
              <a:buNone/>
            </a:pPr>
            <a:r>
              <a:rPr lang="pt-BR" dirty="0" smtClean="0"/>
              <a:t>D [ ] A liberdade de escolha;</a:t>
            </a:r>
          </a:p>
          <a:p>
            <a:pPr marL="0" indent="0">
              <a:buNone/>
            </a:pPr>
            <a:r>
              <a:rPr lang="pt-BR" dirty="0" smtClean="0"/>
              <a:t>E [ ] A não observância do Respeito Universal ao ser humano;</a:t>
            </a:r>
            <a:endParaRPr lang="pt-BR" dirty="0"/>
          </a:p>
        </p:txBody>
      </p:sp>
    </p:spTree>
    <p:extLst>
      <p:ext uri="{BB962C8B-B14F-4D97-AF65-F5344CB8AC3E}">
        <p14:creationId xmlns:p14="http://schemas.microsoft.com/office/powerpoint/2010/main" val="291518827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69</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adquiriu um casal de gatos e após a primeira ninhada começou a fazer experimentos não autorizados pelo Estado em seus animais que lhes diminuiu o tempo de vida, neste caso pode-se dizer que Beltrana de Tal condicionou seus animais à:</a:t>
            </a:r>
          </a:p>
          <a:p>
            <a:pPr marL="0" indent="0">
              <a:buNone/>
            </a:pPr>
            <a:r>
              <a:rPr lang="pt-BR" dirty="0" smtClean="0"/>
              <a:t>A [ ] Tratamentos cruéis;</a:t>
            </a:r>
          </a:p>
          <a:p>
            <a:pPr marL="0" indent="0">
              <a:buNone/>
            </a:pPr>
            <a:r>
              <a:rPr lang="pt-BR" dirty="0" smtClean="0"/>
              <a:t>B [ ] Tratamentos desumanos;</a:t>
            </a:r>
          </a:p>
          <a:p>
            <a:pPr marL="0" indent="0">
              <a:buNone/>
            </a:pPr>
            <a:r>
              <a:rPr lang="pt-BR" dirty="0" smtClean="0"/>
              <a:t>C [ ] ao livre exercício de sua profissão e curiosidade;</a:t>
            </a:r>
          </a:p>
          <a:p>
            <a:pPr marL="0" indent="0">
              <a:buNone/>
            </a:pPr>
            <a:r>
              <a:rPr lang="pt-BR" dirty="0" smtClean="0"/>
              <a:t>D [ ] ao Direito de Expressão de sua vontade;</a:t>
            </a:r>
          </a:p>
          <a:p>
            <a:pPr marL="0" indent="0">
              <a:buNone/>
            </a:pPr>
            <a:r>
              <a:rPr lang="pt-BR" dirty="0" smtClean="0"/>
              <a:t>E [ ] ao Exercício de sua cidadania;</a:t>
            </a:r>
            <a:endParaRPr lang="pt-BR" dirty="0"/>
          </a:p>
        </p:txBody>
      </p:sp>
    </p:spTree>
    <p:extLst>
      <p:ext uri="{BB962C8B-B14F-4D97-AF65-F5344CB8AC3E}">
        <p14:creationId xmlns:p14="http://schemas.microsoft.com/office/powerpoint/2010/main" val="34877222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70</a:t>
            </a:r>
            <a:endParaRPr lang="pt-BR" dirty="0"/>
          </a:p>
        </p:txBody>
      </p:sp>
      <p:sp>
        <p:nvSpPr>
          <p:cNvPr id="3" name="Espaço Reservado para Conteúdo 2"/>
          <p:cNvSpPr>
            <a:spLocks noGrp="1"/>
          </p:cNvSpPr>
          <p:nvPr>
            <p:ph idx="1"/>
          </p:nvPr>
        </p:nvSpPr>
        <p:spPr/>
        <p:txBody>
          <a:bodyPr/>
          <a:lstStyle/>
          <a:p>
            <a:pPr marL="0" indent="0">
              <a:buNone/>
            </a:pPr>
            <a:r>
              <a:rPr lang="pt-BR" dirty="0" smtClean="0"/>
              <a:t>Beltrana de Tal começou na escola a apelidar todos os alunos por apelidos que ridicularizavam a pessoa humana, muitos colegas de sala de aula entraram em depressão devido principalmente ao realce do que queriam ignorar dos aspectos que não estavam pacificados em seu intelecto, neste caso Beltrana de Tal fez _________________ com seus colegas em sala de aula:</a:t>
            </a:r>
          </a:p>
          <a:p>
            <a:pPr marL="0" indent="0">
              <a:buNone/>
            </a:pPr>
            <a:r>
              <a:rPr lang="pt-BR" dirty="0" smtClean="0"/>
              <a:t>A [ ] Tratamentos cruéis;</a:t>
            </a:r>
          </a:p>
          <a:p>
            <a:pPr marL="0" indent="0">
              <a:buNone/>
            </a:pPr>
            <a:r>
              <a:rPr lang="pt-BR" dirty="0" smtClean="0"/>
              <a:t>B [ ] Tratamentos desumanos;</a:t>
            </a:r>
          </a:p>
          <a:p>
            <a:pPr marL="0" indent="0">
              <a:buNone/>
            </a:pPr>
            <a:r>
              <a:rPr lang="pt-BR" dirty="0" smtClean="0"/>
              <a:t>C [ ] ao livre exercício de sua profissão e curiosidade;</a:t>
            </a:r>
          </a:p>
          <a:p>
            <a:pPr marL="0" indent="0">
              <a:buNone/>
            </a:pPr>
            <a:r>
              <a:rPr lang="pt-BR" dirty="0" smtClean="0"/>
              <a:t>D [ ] Tratamentos degradantes;</a:t>
            </a:r>
          </a:p>
          <a:p>
            <a:pPr marL="0" indent="0">
              <a:buNone/>
            </a:pPr>
            <a:r>
              <a:rPr lang="pt-BR" dirty="0" smtClean="0"/>
              <a:t>E [ ] ao Exercício de sua cidadania;</a:t>
            </a:r>
            <a:endParaRPr lang="pt-BR" dirty="0"/>
          </a:p>
        </p:txBody>
      </p:sp>
    </p:spTree>
    <p:extLst>
      <p:ext uri="{BB962C8B-B14F-4D97-AF65-F5344CB8AC3E}">
        <p14:creationId xmlns:p14="http://schemas.microsoft.com/office/powerpoint/2010/main" val="32707219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71</a:t>
            </a:r>
            <a:endParaRPr lang="pt-BR" dirty="0"/>
          </a:p>
        </p:txBody>
      </p:sp>
      <p:sp>
        <p:nvSpPr>
          <p:cNvPr id="3" name="Espaço Reservado para Conteúdo 2"/>
          <p:cNvSpPr>
            <a:spLocks noGrp="1"/>
          </p:cNvSpPr>
          <p:nvPr>
            <p:ph idx="1"/>
          </p:nvPr>
        </p:nvSpPr>
        <p:spPr/>
        <p:txBody>
          <a:bodyPr/>
          <a:lstStyle/>
          <a:p>
            <a:pPr marL="0" indent="0">
              <a:buNone/>
            </a:pPr>
            <a:r>
              <a:rPr lang="pt-BR" dirty="0" smtClean="0"/>
              <a:t>A Personalidade Física é um registro de pessoa natural que possibilita uma habilitação para gerar atividades humanas em um Estado. Quando o registro de Personalidade diz respeito ao funcionamento de um Órgão Social que integre mais de uma vontade para o desempenho de um objetivo comum, diz-se desse personificação que é uma:</a:t>
            </a:r>
          </a:p>
          <a:p>
            <a:pPr marL="0" indent="0">
              <a:buNone/>
            </a:pPr>
            <a:r>
              <a:rPr lang="pt-BR" dirty="0" smtClean="0"/>
              <a:t>A [ ] Personalidade Jurídica;</a:t>
            </a:r>
          </a:p>
          <a:p>
            <a:pPr marL="0" indent="0">
              <a:buNone/>
            </a:pPr>
            <a:r>
              <a:rPr lang="pt-BR" dirty="0" smtClean="0"/>
              <a:t>B [ ] Personalidade de Consciência;</a:t>
            </a:r>
          </a:p>
          <a:p>
            <a:pPr marL="0" indent="0">
              <a:buNone/>
            </a:pPr>
            <a:r>
              <a:rPr lang="pt-BR" dirty="0" smtClean="0"/>
              <a:t>C [ ] Personalidade Moral;</a:t>
            </a:r>
          </a:p>
          <a:p>
            <a:pPr marL="0" indent="0">
              <a:buNone/>
            </a:pPr>
            <a:r>
              <a:rPr lang="pt-BR" dirty="0" smtClean="0"/>
              <a:t>D [ ]  Personalidade Pública;</a:t>
            </a:r>
          </a:p>
          <a:p>
            <a:pPr marL="0" indent="0">
              <a:buNone/>
            </a:pPr>
            <a:r>
              <a:rPr lang="pt-BR" dirty="0" smtClean="0"/>
              <a:t>E [ ] Personalidade Ética;</a:t>
            </a:r>
            <a:endParaRPr lang="pt-BR" dirty="0"/>
          </a:p>
        </p:txBody>
      </p:sp>
    </p:spTree>
    <p:extLst>
      <p:ext uri="{BB962C8B-B14F-4D97-AF65-F5344CB8AC3E}">
        <p14:creationId xmlns:p14="http://schemas.microsoft.com/office/powerpoint/2010/main" val="6342363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72</a:t>
            </a:r>
            <a:endParaRPr lang="pt-BR" dirty="0"/>
          </a:p>
        </p:txBody>
      </p:sp>
      <p:sp>
        <p:nvSpPr>
          <p:cNvPr id="3" name="Espaço Reservado para Conteúdo 2"/>
          <p:cNvSpPr>
            <a:spLocks noGrp="1"/>
          </p:cNvSpPr>
          <p:nvPr>
            <p:ph idx="1"/>
          </p:nvPr>
        </p:nvSpPr>
        <p:spPr/>
        <p:txBody>
          <a:bodyPr/>
          <a:lstStyle/>
          <a:p>
            <a:pPr marL="0" indent="0">
              <a:buNone/>
            </a:pPr>
            <a:r>
              <a:rPr lang="pt-BR" dirty="0" smtClean="0"/>
              <a:t>Conjunto de regras que tralham na organização do comportamento de um grupo através de regulamentações sobre determinado tema:</a:t>
            </a:r>
          </a:p>
          <a:p>
            <a:pPr marL="0" indent="0">
              <a:buNone/>
            </a:pPr>
            <a:r>
              <a:rPr lang="pt-BR" dirty="0" smtClean="0"/>
              <a:t>A [ ] Comédia;</a:t>
            </a:r>
          </a:p>
          <a:p>
            <a:pPr marL="0" indent="0">
              <a:buNone/>
            </a:pPr>
            <a:r>
              <a:rPr lang="pt-BR" dirty="0" smtClean="0"/>
              <a:t>B [ ] Lei;</a:t>
            </a:r>
          </a:p>
          <a:p>
            <a:pPr marL="0" indent="0">
              <a:buNone/>
            </a:pPr>
            <a:r>
              <a:rPr lang="pt-BR" dirty="0" smtClean="0"/>
              <a:t>C [ ] Cinema;</a:t>
            </a:r>
          </a:p>
          <a:p>
            <a:pPr marL="0" indent="0">
              <a:buNone/>
            </a:pPr>
            <a:r>
              <a:rPr lang="pt-BR" dirty="0" smtClean="0"/>
              <a:t>D [ ] Teatro;</a:t>
            </a:r>
          </a:p>
          <a:p>
            <a:pPr marL="0" indent="0">
              <a:buNone/>
            </a:pPr>
            <a:r>
              <a:rPr lang="pt-BR" dirty="0" smtClean="0"/>
              <a:t>E [ ] Literatura;</a:t>
            </a:r>
            <a:endParaRPr lang="pt-BR" dirty="0"/>
          </a:p>
        </p:txBody>
      </p:sp>
    </p:spTree>
    <p:extLst>
      <p:ext uri="{BB962C8B-B14F-4D97-AF65-F5344CB8AC3E}">
        <p14:creationId xmlns:p14="http://schemas.microsoft.com/office/powerpoint/2010/main" val="24949941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73</a:t>
            </a:r>
            <a:endParaRPr lang="pt-BR" dirty="0"/>
          </a:p>
        </p:txBody>
      </p:sp>
      <p:sp>
        <p:nvSpPr>
          <p:cNvPr id="3" name="Espaço Reservado para Conteúdo 2"/>
          <p:cNvSpPr>
            <a:spLocks noGrp="1"/>
          </p:cNvSpPr>
          <p:nvPr>
            <p:ph idx="1"/>
          </p:nvPr>
        </p:nvSpPr>
        <p:spPr/>
        <p:txBody>
          <a:bodyPr/>
          <a:lstStyle/>
          <a:p>
            <a:pPr marL="0" indent="0">
              <a:buNone/>
            </a:pPr>
            <a:r>
              <a:rPr lang="pt-BR" dirty="0" smtClean="0"/>
              <a:t>Ciclano de tal tem 25 anos. Uma campanha de vacinação prevê a vacinação de pessoas entre 21 e 30 anos. Quando Ciclano de tal chega em um posto de vacinação por algum motivo ignorado, depois de se apresentar não consegue tomar a vacina mesmo estando no ambiente pessoas de mesma faixa etária adquirindo o conteúdo para a sua saúde, neste caso que tipo de direito tem Ciclano neste fato:</a:t>
            </a:r>
          </a:p>
          <a:p>
            <a:pPr marL="0" indent="0">
              <a:buNone/>
            </a:pPr>
            <a:r>
              <a:rPr lang="pt-BR" dirty="0" smtClean="0"/>
              <a:t>A [ ] Liberdade de Expressão;</a:t>
            </a:r>
          </a:p>
          <a:p>
            <a:pPr marL="0" indent="0">
              <a:buNone/>
            </a:pPr>
            <a:r>
              <a:rPr lang="pt-BR" dirty="0" smtClean="0"/>
              <a:t>B [ ] Liberdade de Locomoção;</a:t>
            </a:r>
          </a:p>
          <a:p>
            <a:pPr marL="0" indent="0">
              <a:buNone/>
            </a:pPr>
            <a:r>
              <a:rPr lang="pt-BR" dirty="0" smtClean="0"/>
              <a:t>C [ ] Igualdade perante a Lei;</a:t>
            </a:r>
          </a:p>
          <a:p>
            <a:pPr marL="0" indent="0">
              <a:buNone/>
            </a:pPr>
            <a:r>
              <a:rPr lang="pt-BR" dirty="0" smtClean="0"/>
              <a:t>D [ ] Manifestação de Consciência;</a:t>
            </a:r>
          </a:p>
          <a:p>
            <a:pPr marL="0" indent="0">
              <a:buNone/>
            </a:pPr>
            <a:r>
              <a:rPr lang="pt-BR" dirty="0" smtClean="0"/>
              <a:t>E [ ] Mudar para outro país para ser vacinado;</a:t>
            </a:r>
            <a:endParaRPr lang="pt-BR" dirty="0"/>
          </a:p>
        </p:txBody>
      </p:sp>
    </p:spTree>
    <p:extLst>
      <p:ext uri="{BB962C8B-B14F-4D97-AF65-F5344CB8AC3E}">
        <p14:creationId xmlns:p14="http://schemas.microsoft.com/office/powerpoint/2010/main" val="24376092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74</a:t>
            </a:r>
            <a:endParaRPr lang="pt-BR" dirty="0"/>
          </a:p>
        </p:txBody>
      </p:sp>
      <p:sp>
        <p:nvSpPr>
          <p:cNvPr id="3" name="Espaço Reservado para Conteúdo 2"/>
          <p:cNvSpPr>
            <a:spLocks noGrp="1"/>
          </p:cNvSpPr>
          <p:nvPr>
            <p:ph idx="1"/>
          </p:nvPr>
        </p:nvSpPr>
        <p:spPr/>
        <p:txBody>
          <a:bodyPr/>
          <a:lstStyle/>
          <a:p>
            <a:pPr marL="0" indent="0">
              <a:buNone/>
            </a:pPr>
            <a:r>
              <a:rPr lang="pt-BR" dirty="0" smtClean="0"/>
              <a:t>Fulana de Tal preferiu casar-se com Beltrano de Tal porque ele era da mesma Etnia. Fulana de Tal deslocou sua predileção para a Administração pública no atendimento em termos de preferência para pessoas de mesma Etnia, que tipo de erro ocorreu no deslocamento da predileção de Fulana de Tal para a esfera pública:</a:t>
            </a:r>
          </a:p>
          <a:p>
            <a:pPr marL="0" indent="0">
              <a:buNone/>
            </a:pPr>
            <a:r>
              <a:rPr lang="pt-BR" dirty="0" smtClean="0"/>
              <a:t>A [ ] Egoísmo;</a:t>
            </a:r>
          </a:p>
          <a:p>
            <a:pPr marL="0" indent="0">
              <a:buNone/>
            </a:pPr>
            <a:r>
              <a:rPr lang="pt-BR" dirty="0" smtClean="0"/>
              <a:t>B [ ] Intolerância;</a:t>
            </a:r>
          </a:p>
          <a:p>
            <a:pPr marL="0" indent="0">
              <a:buNone/>
            </a:pPr>
            <a:r>
              <a:rPr lang="pt-BR" dirty="0" smtClean="0"/>
              <a:t>C [ ] Discriminação;</a:t>
            </a:r>
          </a:p>
          <a:p>
            <a:pPr marL="0" indent="0">
              <a:buNone/>
            </a:pPr>
            <a:r>
              <a:rPr lang="pt-BR" dirty="0" smtClean="0"/>
              <a:t>D [ ] Egocentrismo;</a:t>
            </a:r>
          </a:p>
          <a:p>
            <a:pPr marL="0" indent="0">
              <a:buNone/>
            </a:pPr>
            <a:r>
              <a:rPr lang="pt-BR" dirty="0" smtClean="0"/>
              <a:t>E [ ] Falta de amor ao próximo;</a:t>
            </a:r>
            <a:endParaRPr lang="pt-BR" dirty="0"/>
          </a:p>
        </p:txBody>
      </p:sp>
    </p:spTree>
    <p:extLst>
      <p:ext uri="{BB962C8B-B14F-4D97-AF65-F5344CB8AC3E}">
        <p14:creationId xmlns:p14="http://schemas.microsoft.com/office/powerpoint/2010/main" val="36243358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75</a:t>
            </a:r>
            <a:endParaRPr lang="pt-BR" dirty="0"/>
          </a:p>
        </p:txBody>
      </p:sp>
      <p:sp>
        <p:nvSpPr>
          <p:cNvPr id="3" name="Espaço Reservado para Conteúdo 2"/>
          <p:cNvSpPr>
            <a:spLocks noGrp="1"/>
          </p:cNvSpPr>
          <p:nvPr>
            <p:ph idx="1"/>
          </p:nvPr>
        </p:nvSpPr>
        <p:spPr/>
        <p:txBody>
          <a:bodyPr/>
          <a:lstStyle/>
          <a:p>
            <a:pPr marL="0" indent="0">
              <a:buNone/>
            </a:pPr>
            <a:r>
              <a:rPr lang="pt-BR" dirty="0" smtClean="0"/>
              <a:t>Fulano de tal deu uma palestra no qual dizia abertamente de que gays, lésbicas e bissexuais deveriam ser retirados da sociedade, que tipo de erro jurídico Fulano de tal gerou em sua sociedade?</a:t>
            </a:r>
          </a:p>
          <a:p>
            <a:pPr marL="0" indent="0">
              <a:buNone/>
            </a:pPr>
            <a:r>
              <a:rPr lang="pt-BR" dirty="0" smtClean="0"/>
              <a:t>A [ ] desrespeito a liberdade de expressão;</a:t>
            </a:r>
          </a:p>
          <a:p>
            <a:pPr marL="0" indent="0">
              <a:buNone/>
            </a:pPr>
            <a:r>
              <a:rPr lang="pt-BR" dirty="0"/>
              <a:t>B [ ] Incitamento a discriminação dos Direitos </a:t>
            </a:r>
            <a:r>
              <a:rPr lang="pt-BR" dirty="0" smtClean="0"/>
              <a:t>humanos;</a:t>
            </a:r>
          </a:p>
          <a:p>
            <a:pPr marL="0" indent="0">
              <a:buNone/>
            </a:pPr>
            <a:r>
              <a:rPr lang="pt-BR" dirty="0" smtClean="0"/>
              <a:t>C [ ] Julgamento contra a pessoa humana;</a:t>
            </a:r>
          </a:p>
          <a:p>
            <a:pPr marL="0" indent="0">
              <a:buNone/>
            </a:pPr>
            <a:r>
              <a:rPr lang="pt-BR" dirty="0" smtClean="0"/>
              <a:t>D [ ] desrespeito a Distinção de sexo;</a:t>
            </a:r>
          </a:p>
          <a:p>
            <a:pPr marL="0" indent="0">
              <a:buNone/>
            </a:pPr>
            <a:r>
              <a:rPr lang="pt-BR" dirty="0" smtClean="0"/>
              <a:t>E [ ] espírito de fraternidade;</a:t>
            </a:r>
            <a:endParaRPr lang="pt-BR" dirty="0"/>
          </a:p>
        </p:txBody>
      </p:sp>
    </p:spTree>
    <p:extLst>
      <p:ext uri="{BB962C8B-B14F-4D97-AF65-F5344CB8AC3E}">
        <p14:creationId xmlns:p14="http://schemas.microsoft.com/office/powerpoint/2010/main" val="5078124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76</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dirty="0" err="1" smtClean="0"/>
              <a:t>Ciclana</a:t>
            </a:r>
            <a:r>
              <a:rPr lang="pt-BR" dirty="0" smtClean="0"/>
              <a:t> de tal viu em atitude de autoridade um conflito que o faz editar uma lei que proibia o seu deslocamento até o trabalho porque seu bairro estava fora do planejamento do Estado em relação ao desenvolvimento da cidade porque era de uma etnia ignorada pelo poder público, neste caso </a:t>
            </a:r>
            <a:r>
              <a:rPr lang="pt-BR" dirty="0" err="1" smtClean="0"/>
              <a:t>Ciclana</a:t>
            </a:r>
            <a:r>
              <a:rPr lang="pt-BR" dirty="0" smtClean="0"/>
              <a:t> de tal procurando apoio jurídico foi prontamente negado na instância de governo desta autoridade, que tipo de direito poderá ajudar a </a:t>
            </a:r>
            <a:r>
              <a:rPr lang="pt-BR" dirty="0" err="1" smtClean="0"/>
              <a:t>Ciclana</a:t>
            </a:r>
            <a:r>
              <a:rPr lang="pt-BR" dirty="0" smtClean="0"/>
              <a:t> de tal a encontrar auxílio em uma instância superior?</a:t>
            </a:r>
          </a:p>
          <a:p>
            <a:pPr marL="0" indent="0">
              <a:buNone/>
            </a:pPr>
            <a:r>
              <a:rPr lang="pt-BR" dirty="0"/>
              <a:t>A [ ] Direito a recurso efetivo contra atos que violem os direitos </a:t>
            </a:r>
            <a:r>
              <a:rPr lang="pt-BR" dirty="0" smtClean="0"/>
              <a:t>fundamentais;</a:t>
            </a:r>
          </a:p>
          <a:p>
            <a:pPr marL="0" indent="0">
              <a:buNone/>
            </a:pPr>
            <a:r>
              <a:rPr lang="pt-BR" dirty="0" smtClean="0"/>
              <a:t>B [ ] Direito de privacidade;</a:t>
            </a:r>
          </a:p>
          <a:p>
            <a:pPr marL="0" indent="0">
              <a:buNone/>
            </a:pPr>
            <a:r>
              <a:rPr lang="pt-BR" dirty="0" smtClean="0"/>
              <a:t>C [ ] Direito de realizar o comércio;</a:t>
            </a:r>
          </a:p>
          <a:p>
            <a:pPr marL="0" indent="0">
              <a:buNone/>
            </a:pPr>
            <a:r>
              <a:rPr lang="pt-BR" dirty="0" smtClean="0"/>
              <a:t>D [ ]  Direito de deslocamento;</a:t>
            </a:r>
          </a:p>
          <a:p>
            <a:pPr marL="0" indent="0">
              <a:buNone/>
            </a:pPr>
            <a:r>
              <a:rPr lang="pt-BR" dirty="0" smtClean="0"/>
              <a:t>E [ ] Direito de cidadania;</a:t>
            </a:r>
            <a:endParaRPr lang="pt-BR" dirty="0"/>
          </a:p>
        </p:txBody>
      </p:sp>
    </p:spTree>
    <p:extLst>
      <p:ext uri="{BB962C8B-B14F-4D97-AF65-F5344CB8AC3E}">
        <p14:creationId xmlns:p14="http://schemas.microsoft.com/office/powerpoint/2010/main" val="27594587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77</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tipo de privação física que está sujeito a infrator após seu julgamento em virtude de força de lei prévia e anterior ao crime praticado.</a:t>
            </a:r>
          </a:p>
          <a:p>
            <a:pPr marL="0" indent="0">
              <a:buNone/>
            </a:pPr>
            <a:r>
              <a:rPr lang="pt-BR" dirty="0" smtClean="0"/>
              <a:t>A [ ] Exílio;</a:t>
            </a:r>
          </a:p>
          <a:p>
            <a:pPr marL="0" indent="0">
              <a:buNone/>
            </a:pPr>
            <a:r>
              <a:rPr lang="pt-BR" dirty="0" smtClean="0"/>
              <a:t>B [ ] Prisão;</a:t>
            </a:r>
          </a:p>
          <a:p>
            <a:pPr marL="0" indent="0">
              <a:buNone/>
            </a:pPr>
            <a:r>
              <a:rPr lang="pt-BR" dirty="0" smtClean="0"/>
              <a:t>C [ ] Detenção;</a:t>
            </a:r>
          </a:p>
          <a:p>
            <a:pPr marL="0" indent="0">
              <a:buNone/>
            </a:pPr>
            <a:r>
              <a:rPr lang="pt-BR" dirty="0" smtClean="0"/>
              <a:t>D [ ] Multa;</a:t>
            </a:r>
          </a:p>
          <a:p>
            <a:pPr marL="0" indent="0">
              <a:buNone/>
            </a:pPr>
            <a:r>
              <a:rPr lang="pt-BR" dirty="0" smtClean="0"/>
              <a:t>E [ ] Cesta Básica;</a:t>
            </a:r>
            <a:endParaRPr lang="pt-BR" dirty="0"/>
          </a:p>
        </p:txBody>
      </p:sp>
    </p:spTree>
    <p:extLst>
      <p:ext uri="{BB962C8B-B14F-4D97-AF65-F5344CB8AC3E}">
        <p14:creationId xmlns:p14="http://schemas.microsoft.com/office/powerpoint/2010/main" val="11030027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78</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tipo de privação física que está sujeito a infrator antes de julgamento em virtude de força de lei prévia e anterior ao crime praticado, arbitrado através do poder de polícia que autoriza o recolhimento do direito de liberdade para a pessoa infratora de ação prevista em Lei.</a:t>
            </a:r>
          </a:p>
          <a:p>
            <a:pPr marL="0" indent="0">
              <a:buNone/>
            </a:pPr>
            <a:r>
              <a:rPr lang="pt-BR" dirty="0" smtClean="0"/>
              <a:t>A [ ] Exílio;</a:t>
            </a:r>
          </a:p>
          <a:p>
            <a:pPr marL="0" indent="0">
              <a:buNone/>
            </a:pPr>
            <a:r>
              <a:rPr lang="pt-BR" dirty="0" smtClean="0"/>
              <a:t>B [ ] Prisão;</a:t>
            </a:r>
          </a:p>
          <a:p>
            <a:pPr marL="0" indent="0">
              <a:buNone/>
            </a:pPr>
            <a:r>
              <a:rPr lang="pt-BR" dirty="0" smtClean="0"/>
              <a:t>C [ ] Detenção;</a:t>
            </a:r>
          </a:p>
          <a:p>
            <a:pPr marL="0" indent="0">
              <a:buNone/>
            </a:pPr>
            <a:r>
              <a:rPr lang="pt-BR" dirty="0" smtClean="0"/>
              <a:t>D [ ] Multa;</a:t>
            </a:r>
          </a:p>
          <a:p>
            <a:pPr marL="0" indent="0">
              <a:buNone/>
            </a:pPr>
            <a:r>
              <a:rPr lang="pt-BR" dirty="0" smtClean="0"/>
              <a:t>E [ ] Cesta Básica;</a:t>
            </a:r>
            <a:endParaRPr lang="pt-BR" dirty="0"/>
          </a:p>
        </p:txBody>
      </p:sp>
    </p:spTree>
    <p:extLst>
      <p:ext uri="{BB962C8B-B14F-4D97-AF65-F5344CB8AC3E}">
        <p14:creationId xmlns:p14="http://schemas.microsoft.com/office/powerpoint/2010/main" val="2087250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Direito da pessoa fazer escolhas e gerenciar alternativas dentro do que não gera conflito consigo mesmo, com outros seres e também com o ambiente, vista como um hábito saudável de gestão pessoal da vida:</a:t>
            </a:r>
          </a:p>
          <a:p>
            <a:pPr marL="0" indent="0">
              <a:buNone/>
            </a:pPr>
            <a:r>
              <a:rPr lang="pt-BR" dirty="0" smtClean="0"/>
              <a:t>A [ ] Dignidade da pessoa humana;</a:t>
            </a:r>
          </a:p>
          <a:p>
            <a:pPr marL="0" indent="0">
              <a:buNone/>
            </a:pPr>
            <a:r>
              <a:rPr lang="pt-BR" dirty="0" smtClean="0"/>
              <a:t>B [ ] Liberdade;</a:t>
            </a:r>
          </a:p>
          <a:p>
            <a:pPr marL="0" indent="0">
              <a:buNone/>
            </a:pPr>
            <a:r>
              <a:rPr lang="pt-BR" dirty="0" smtClean="0"/>
              <a:t>C [ ] Autodeterminação dos Povos;</a:t>
            </a:r>
          </a:p>
          <a:p>
            <a:pPr marL="0" indent="0">
              <a:buNone/>
            </a:pPr>
            <a:r>
              <a:rPr lang="pt-BR" dirty="0" smtClean="0"/>
              <a:t>D [ ] Educação;</a:t>
            </a:r>
          </a:p>
          <a:p>
            <a:pPr marL="0" indent="0">
              <a:buNone/>
            </a:pPr>
            <a:r>
              <a:rPr lang="pt-BR" dirty="0" smtClean="0"/>
              <a:t>E [ ] Liberdade de Gênero;</a:t>
            </a:r>
            <a:endParaRPr lang="pt-BR" dirty="0"/>
          </a:p>
        </p:txBody>
      </p:sp>
    </p:spTree>
    <p:extLst>
      <p:ext uri="{BB962C8B-B14F-4D97-AF65-F5344CB8AC3E}">
        <p14:creationId xmlns:p14="http://schemas.microsoft.com/office/powerpoint/2010/main" val="33640030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79</a:t>
            </a:r>
            <a:endParaRPr lang="pt-BR" dirty="0"/>
          </a:p>
        </p:txBody>
      </p:sp>
      <p:sp>
        <p:nvSpPr>
          <p:cNvPr id="3" name="Espaço Reservado para Conteúdo 2"/>
          <p:cNvSpPr>
            <a:spLocks noGrp="1"/>
          </p:cNvSpPr>
          <p:nvPr>
            <p:ph idx="1"/>
          </p:nvPr>
        </p:nvSpPr>
        <p:spPr/>
        <p:txBody>
          <a:bodyPr/>
          <a:lstStyle/>
          <a:p>
            <a:pPr marL="0" indent="0">
              <a:buNone/>
            </a:pPr>
            <a:r>
              <a:rPr lang="pt-BR" dirty="0" smtClean="0"/>
              <a:t>Além da Prisão e da Detenção, ninguém poderá, segundo os direitos humanos sofrer arbitrariamente o __________________.</a:t>
            </a:r>
          </a:p>
          <a:p>
            <a:pPr marL="0" indent="0">
              <a:buNone/>
            </a:pPr>
            <a:r>
              <a:rPr lang="pt-BR" dirty="0" smtClean="0"/>
              <a:t>A [ ] Exílio;</a:t>
            </a:r>
          </a:p>
          <a:p>
            <a:pPr marL="0" indent="0">
              <a:buNone/>
            </a:pPr>
            <a:r>
              <a:rPr lang="pt-BR" dirty="0" smtClean="0"/>
              <a:t>B [ ] Prisão;</a:t>
            </a:r>
          </a:p>
          <a:p>
            <a:pPr marL="0" indent="0">
              <a:buNone/>
            </a:pPr>
            <a:r>
              <a:rPr lang="pt-BR" dirty="0" smtClean="0"/>
              <a:t>C [ ] Detenção;</a:t>
            </a:r>
          </a:p>
          <a:p>
            <a:pPr marL="0" indent="0">
              <a:buNone/>
            </a:pPr>
            <a:r>
              <a:rPr lang="pt-BR" dirty="0" smtClean="0"/>
              <a:t>D [ ] Multa;</a:t>
            </a:r>
          </a:p>
          <a:p>
            <a:pPr marL="0" indent="0">
              <a:buNone/>
            </a:pPr>
            <a:r>
              <a:rPr lang="pt-BR" dirty="0" smtClean="0"/>
              <a:t>E [ ] Cesta Básica;</a:t>
            </a:r>
            <a:endParaRPr lang="pt-BR" dirty="0"/>
          </a:p>
        </p:txBody>
      </p:sp>
    </p:spTree>
    <p:extLst>
      <p:ext uri="{BB962C8B-B14F-4D97-AF65-F5344CB8AC3E}">
        <p14:creationId xmlns:p14="http://schemas.microsoft.com/office/powerpoint/2010/main" val="5984484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80</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alguém exerce uma ação coercitiva sobre outra pessoa desrespeitando o seu livre pensamento isto implique que a ação do praticante que assim inflige o direito de outra pessoa de ter praticado uma:</a:t>
            </a:r>
          </a:p>
          <a:p>
            <a:pPr marL="0" indent="0">
              <a:buNone/>
            </a:pPr>
            <a:r>
              <a:rPr lang="pt-BR" dirty="0" smtClean="0"/>
              <a:t>A [ ] Discricionariedade;</a:t>
            </a:r>
          </a:p>
          <a:p>
            <a:pPr marL="0" indent="0">
              <a:buNone/>
            </a:pPr>
            <a:r>
              <a:rPr lang="pt-BR" dirty="0" smtClean="0"/>
              <a:t>B [ ] Arbitrariedade;</a:t>
            </a:r>
          </a:p>
          <a:p>
            <a:pPr marL="0" indent="0">
              <a:buNone/>
            </a:pPr>
            <a:r>
              <a:rPr lang="pt-BR" dirty="0" smtClean="0"/>
              <a:t>C [ ] Habeas Corpus;</a:t>
            </a:r>
          </a:p>
          <a:p>
            <a:pPr marL="0" indent="0">
              <a:buNone/>
            </a:pPr>
            <a:r>
              <a:rPr lang="pt-BR" dirty="0" smtClean="0"/>
              <a:t>D [ ] Habeas Data;</a:t>
            </a:r>
          </a:p>
          <a:p>
            <a:pPr marL="0" indent="0">
              <a:buNone/>
            </a:pPr>
            <a:r>
              <a:rPr lang="pt-BR" dirty="0" smtClean="0"/>
              <a:t>E [ ] Discriminação; </a:t>
            </a:r>
            <a:endParaRPr lang="pt-BR" dirty="0"/>
          </a:p>
        </p:txBody>
      </p:sp>
    </p:spTree>
    <p:extLst>
      <p:ext uri="{BB962C8B-B14F-4D97-AF65-F5344CB8AC3E}">
        <p14:creationId xmlns:p14="http://schemas.microsoft.com/office/powerpoint/2010/main" val="297337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81</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um Órgão que possui a competência de Arbitrar em caso da palavra final as implicações que os comportamentos produzem de efeito jurídico dentro das relações que regem, os cidadãos de um agrupamento:</a:t>
            </a:r>
          </a:p>
          <a:p>
            <a:pPr marL="0" indent="0">
              <a:buNone/>
            </a:pPr>
            <a:r>
              <a:rPr lang="pt-BR" dirty="0" smtClean="0"/>
              <a:t>A [ ] Junta Comercial;</a:t>
            </a:r>
          </a:p>
          <a:p>
            <a:pPr marL="0" indent="0">
              <a:buNone/>
            </a:pPr>
            <a:r>
              <a:rPr lang="pt-BR" dirty="0" smtClean="0"/>
              <a:t>B [ ] Ministério Público;</a:t>
            </a:r>
          </a:p>
          <a:p>
            <a:pPr marL="0" indent="0">
              <a:buNone/>
            </a:pPr>
            <a:r>
              <a:rPr lang="pt-BR" dirty="0" smtClean="0"/>
              <a:t>C [ ] Tribunal;</a:t>
            </a:r>
          </a:p>
          <a:p>
            <a:pPr marL="0" indent="0">
              <a:buNone/>
            </a:pPr>
            <a:r>
              <a:rPr lang="pt-BR" dirty="0" smtClean="0"/>
              <a:t>D [ ] Câmera comercial;</a:t>
            </a:r>
          </a:p>
          <a:p>
            <a:pPr marL="0" indent="0">
              <a:buNone/>
            </a:pPr>
            <a:r>
              <a:rPr lang="pt-BR" dirty="0" smtClean="0"/>
              <a:t>E [ ] Presidência da República;</a:t>
            </a:r>
            <a:endParaRPr lang="pt-BR" dirty="0"/>
          </a:p>
        </p:txBody>
      </p:sp>
    </p:spTree>
    <p:extLst>
      <p:ext uri="{BB962C8B-B14F-4D97-AF65-F5344CB8AC3E}">
        <p14:creationId xmlns:p14="http://schemas.microsoft.com/office/powerpoint/2010/main" val="514413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82</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ato de decisão finalíssima exclusivo de um sistema judiciário, com capacidade de determinar medida que deve ser observada pelas partes de um processo, necessário para o retorno de equilíbrio e harmonia das Leis institucionalizadas:</a:t>
            </a:r>
          </a:p>
          <a:p>
            <a:pPr marL="0" indent="0">
              <a:buNone/>
            </a:pPr>
            <a:r>
              <a:rPr lang="pt-BR" dirty="0" smtClean="0"/>
              <a:t>A [ ] Tomada de decisão;</a:t>
            </a:r>
          </a:p>
          <a:p>
            <a:pPr marL="0" indent="0">
              <a:buNone/>
            </a:pPr>
            <a:r>
              <a:rPr lang="pt-BR" dirty="0" smtClean="0"/>
              <a:t>B [ ] Inquérito;</a:t>
            </a:r>
          </a:p>
          <a:p>
            <a:pPr marL="0" indent="0">
              <a:buNone/>
            </a:pPr>
            <a:r>
              <a:rPr lang="pt-BR" dirty="0" smtClean="0"/>
              <a:t>C [ ] Tomada dos autos;</a:t>
            </a:r>
          </a:p>
          <a:p>
            <a:pPr marL="0" indent="0">
              <a:buNone/>
            </a:pPr>
            <a:r>
              <a:rPr lang="pt-BR" dirty="0" smtClean="0"/>
              <a:t>D [ ] Processo civil;</a:t>
            </a:r>
          </a:p>
          <a:p>
            <a:pPr marL="0" indent="0">
              <a:buNone/>
            </a:pPr>
            <a:r>
              <a:rPr lang="pt-BR" dirty="0" smtClean="0"/>
              <a:t>E [ ] Julgamento;</a:t>
            </a:r>
            <a:endParaRPr lang="pt-BR" dirty="0"/>
          </a:p>
        </p:txBody>
      </p:sp>
    </p:spTree>
    <p:extLst>
      <p:ext uri="{BB962C8B-B14F-4D97-AF65-F5344CB8AC3E}">
        <p14:creationId xmlns:p14="http://schemas.microsoft.com/office/powerpoint/2010/main" val="16325237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83</a:t>
            </a:r>
            <a:endParaRPr lang="pt-BR" dirty="0"/>
          </a:p>
        </p:txBody>
      </p:sp>
      <p:sp>
        <p:nvSpPr>
          <p:cNvPr id="3" name="Espaço Reservado para Conteúdo 2"/>
          <p:cNvSpPr>
            <a:spLocks noGrp="1"/>
          </p:cNvSpPr>
          <p:nvPr>
            <p:ph idx="1"/>
          </p:nvPr>
        </p:nvSpPr>
        <p:spPr/>
        <p:txBody>
          <a:bodyPr/>
          <a:lstStyle/>
          <a:p>
            <a:pPr marL="0" indent="0">
              <a:buNone/>
            </a:pPr>
            <a:r>
              <a:rPr lang="pt-BR" dirty="0" smtClean="0"/>
              <a:t>São comportamentos instituídos pela Lei com força sobre o particular que o instruem sobre a necessidade de geração de comportamento para que a obrigação seja realizada dentro da hora e local estabelecidos a fim de cumprir a uma necessidade do ordenamento jurídico:</a:t>
            </a:r>
          </a:p>
          <a:p>
            <a:pPr marL="0" indent="0">
              <a:buNone/>
            </a:pPr>
            <a:r>
              <a:rPr lang="pt-BR" dirty="0" smtClean="0"/>
              <a:t>A [ ] Deveres;</a:t>
            </a:r>
          </a:p>
          <a:p>
            <a:pPr marL="0" indent="0">
              <a:buNone/>
            </a:pPr>
            <a:r>
              <a:rPr lang="pt-BR" dirty="0" smtClean="0"/>
              <a:t>B [ ] Direitos;</a:t>
            </a:r>
          </a:p>
          <a:p>
            <a:pPr marL="0" indent="0">
              <a:buNone/>
            </a:pPr>
            <a:r>
              <a:rPr lang="pt-BR" dirty="0" smtClean="0"/>
              <a:t>C [ ] Eleições;</a:t>
            </a:r>
          </a:p>
          <a:p>
            <a:pPr marL="0" indent="0">
              <a:buNone/>
            </a:pPr>
            <a:r>
              <a:rPr lang="pt-BR" dirty="0" smtClean="0"/>
              <a:t>D [ ] Obrigações;</a:t>
            </a:r>
          </a:p>
          <a:p>
            <a:pPr marL="0" indent="0">
              <a:buNone/>
            </a:pPr>
            <a:r>
              <a:rPr lang="pt-BR" dirty="0" smtClean="0"/>
              <a:t>E [ ] Leis Delegadas;</a:t>
            </a:r>
            <a:endParaRPr lang="pt-BR" dirty="0"/>
          </a:p>
        </p:txBody>
      </p:sp>
    </p:spTree>
    <p:extLst>
      <p:ext uri="{BB962C8B-B14F-4D97-AF65-F5344CB8AC3E}">
        <p14:creationId xmlns:p14="http://schemas.microsoft.com/office/powerpoint/2010/main" val="423280596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84</a:t>
            </a:r>
            <a:endParaRPr lang="pt-BR" dirty="0"/>
          </a:p>
        </p:txBody>
      </p:sp>
      <p:sp>
        <p:nvSpPr>
          <p:cNvPr id="3" name="Espaço Reservado para Conteúdo 2"/>
          <p:cNvSpPr>
            <a:spLocks noGrp="1"/>
          </p:cNvSpPr>
          <p:nvPr>
            <p:ph idx="1"/>
          </p:nvPr>
        </p:nvSpPr>
        <p:spPr/>
        <p:txBody>
          <a:bodyPr/>
          <a:lstStyle/>
          <a:p>
            <a:pPr marL="0" indent="0">
              <a:buNone/>
            </a:pPr>
            <a:r>
              <a:rPr lang="pt-BR" dirty="0" smtClean="0"/>
              <a:t>É o direito de uma pessoa a tratamento similar diante de um órgão público na defesa de uma causa judiciária de igual tratamento de condições para processos similares para a geração de julgamento de um conflito entre partes:</a:t>
            </a:r>
          </a:p>
          <a:p>
            <a:pPr marL="0" indent="0">
              <a:buNone/>
            </a:pPr>
            <a:r>
              <a:rPr lang="pt-BR" dirty="0" smtClean="0"/>
              <a:t>A [ ] </a:t>
            </a:r>
            <a:r>
              <a:rPr lang="pt-BR" dirty="0" err="1"/>
              <a:t>Equitatividade</a:t>
            </a:r>
            <a:r>
              <a:rPr lang="pt-BR" dirty="0"/>
              <a:t> de uma </a:t>
            </a:r>
            <a:r>
              <a:rPr lang="pt-BR" dirty="0" smtClean="0"/>
              <a:t>causa;</a:t>
            </a:r>
          </a:p>
          <a:p>
            <a:pPr marL="0" indent="0">
              <a:buNone/>
            </a:pPr>
            <a:r>
              <a:rPr lang="pt-BR" dirty="0" smtClean="0"/>
              <a:t>B [ ] Escolha do dia de julgamento por parte de um depoente;</a:t>
            </a:r>
          </a:p>
          <a:p>
            <a:pPr marL="0" indent="0">
              <a:buNone/>
            </a:pPr>
            <a:r>
              <a:rPr lang="pt-BR" dirty="0" smtClean="0"/>
              <a:t>C [ ] Ir vestido de quaisquer roupas em um tribunal;</a:t>
            </a:r>
          </a:p>
          <a:p>
            <a:pPr marL="0" indent="0">
              <a:buNone/>
            </a:pPr>
            <a:r>
              <a:rPr lang="pt-BR" dirty="0" smtClean="0"/>
              <a:t>D [ ] Se alimentar no instante da audiência em um tribunal;</a:t>
            </a:r>
          </a:p>
          <a:p>
            <a:pPr marL="0" indent="0">
              <a:buNone/>
            </a:pPr>
            <a:r>
              <a:rPr lang="pt-BR" dirty="0" smtClean="0"/>
              <a:t>E [ ] Falar a qualquer hora e momento quando desejado num tribunal;</a:t>
            </a:r>
            <a:endParaRPr lang="pt-BR" dirty="0"/>
          </a:p>
        </p:txBody>
      </p:sp>
    </p:spTree>
    <p:extLst>
      <p:ext uri="{BB962C8B-B14F-4D97-AF65-F5344CB8AC3E}">
        <p14:creationId xmlns:p14="http://schemas.microsoft.com/office/powerpoint/2010/main" val="12230247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85</a:t>
            </a:r>
            <a:endParaRPr lang="pt-BR" dirty="0"/>
          </a:p>
        </p:txBody>
      </p:sp>
      <p:sp>
        <p:nvSpPr>
          <p:cNvPr id="3" name="Espaço Reservado para Conteúdo 2"/>
          <p:cNvSpPr>
            <a:spLocks noGrp="1"/>
          </p:cNvSpPr>
          <p:nvPr>
            <p:ph idx="1"/>
          </p:nvPr>
        </p:nvSpPr>
        <p:spPr/>
        <p:txBody>
          <a:bodyPr/>
          <a:lstStyle/>
          <a:p>
            <a:pPr marL="0" indent="0">
              <a:buNone/>
            </a:pPr>
            <a:r>
              <a:rPr lang="pt-BR" dirty="0" smtClean="0"/>
              <a:t>Aos julgamentos se garante a publicidade dos vereditos:</a:t>
            </a:r>
          </a:p>
          <a:p>
            <a:pPr marL="0" indent="0">
              <a:buNone/>
            </a:pPr>
            <a:r>
              <a:rPr lang="pt-BR" dirty="0" smtClean="0"/>
              <a:t>A [ ] Essa afirmação está errada;</a:t>
            </a:r>
          </a:p>
          <a:p>
            <a:pPr marL="0" indent="0">
              <a:buNone/>
            </a:pPr>
            <a:r>
              <a:rPr lang="pt-BR" dirty="0" smtClean="0"/>
              <a:t>B [ ] É uma garantia a Publicidade </a:t>
            </a:r>
            <a:r>
              <a:rPr lang="pt-BR" dirty="0"/>
              <a:t>de </a:t>
            </a:r>
            <a:r>
              <a:rPr lang="pt-BR" dirty="0" smtClean="0"/>
              <a:t>Julgamento de uma causa;</a:t>
            </a:r>
          </a:p>
          <a:p>
            <a:pPr marL="0" indent="0">
              <a:buNone/>
            </a:pPr>
            <a:r>
              <a:rPr lang="pt-BR" dirty="0" smtClean="0"/>
              <a:t>C [ ] Não é necessário para todo o caso a publicidade dos vereditos;</a:t>
            </a:r>
          </a:p>
          <a:p>
            <a:pPr marL="0" indent="0">
              <a:buNone/>
            </a:pPr>
            <a:r>
              <a:rPr lang="pt-BR" dirty="0" smtClean="0"/>
              <a:t>D [ ] A afirmação está parcialmente correta;</a:t>
            </a:r>
          </a:p>
          <a:p>
            <a:pPr marL="0" indent="0">
              <a:buNone/>
            </a:pPr>
            <a:r>
              <a:rPr lang="pt-BR" dirty="0" smtClean="0"/>
              <a:t>E [ ] Um juiz não pode limitar a audiência em um julgamento;</a:t>
            </a:r>
            <a:endParaRPr lang="pt-BR" dirty="0"/>
          </a:p>
        </p:txBody>
      </p:sp>
    </p:spTree>
    <p:extLst>
      <p:ext uri="{BB962C8B-B14F-4D97-AF65-F5344CB8AC3E}">
        <p14:creationId xmlns:p14="http://schemas.microsoft.com/office/powerpoint/2010/main" val="35391878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86</a:t>
            </a:r>
            <a:endParaRPr lang="pt-BR" dirty="0"/>
          </a:p>
        </p:txBody>
      </p:sp>
      <p:sp>
        <p:nvSpPr>
          <p:cNvPr id="3" name="Espaço Reservado para Conteúdo 2"/>
          <p:cNvSpPr>
            <a:spLocks noGrp="1"/>
          </p:cNvSpPr>
          <p:nvPr>
            <p:ph idx="1"/>
          </p:nvPr>
        </p:nvSpPr>
        <p:spPr/>
        <p:txBody>
          <a:bodyPr/>
          <a:lstStyle/>
          <a:p>
            <a:pPr marL="0" indent="0">
              <a:buNone/>
            </a:pPr>
            <a:r>
              <a:rPr lang="pt-BR" dirty="0" smtClean="0"/>
              <a:t>Se Beltrano de tal está sendo julgado em um Tribunal em que parte dos interesses se conflitam este terá direito a um julgamento em:</a:t>
            </a:r>
          </a:p>
          <a:p>
            <a:pPr marL="0" indent="0">
              <a:buNone/>
            </a:pPr>
            <a:r>
              <a:rPr lang="pt-BR" dirty="0" smtClean="0"/>
              <a:t>A [ ] Um tribunal independente;</a:t>
            </a:r>
          </a:p>
          <a:p>
            <a:pPr marL="0" indent="0">
              <a:buNone/>
            </a:pPr>
            <a:r>
              <a:rPr lang="pt-BR" dirty="0" smtClean="0"/>
              <a:t>B [ ] O mesmo tribunal, não será objeto de retirada do julgamento;</a:t>
            </a:r>
          </a:p>
          <a:p>
            <a:pPr marL="0" indent="0">
              <a:buNone/>
            </a:pPr>
            <a:r>
              <a:rPr lang="pt-BR" dirty="0" smtClean="0"/>
              <a:t>C [ ] Fórum civil;</a:t>
            </a:r>
          </a:p>
          <a:p>
            <a:pPr marL="0" indent="0">
              <a:buNone/>
            </a:pPr>
            <a:r>
              <a:rPr lang="pt-BR" dirty="0" smtClean="0"/>
              <a:t>D [ ] Superior Tribunal de Justiça;</a:t>
            </a:r>
          </a:p>
          <a:p>
            <a:pPr marL="0" indent="0">
              <a:buNone/>
            </a:pPr>
            <a:r>
              <a:rPr lang="pt-BR" dirty="0" smtClean="0"/>
              <a:t>E [ ] Superior Tribunal Federal;</a:t>
            </a:r>
            <a:r>
              <a:rPr lang="pt-BR" dirty="0"/>
              <a:t> Publicidade de uma causa</a:t>
            </a:r>
          </a:p>
        </p:txBody>
      </p:sp>
    </p:spTree>
    <p:extLst>
      <p:ext uri="{BB962C8B-B14F-4D97-AF65-F5344CB8AC3E}">
        <p14:creationId xmlns:p14="http://schemas.microsoft.com/office/powerpoint/2010/main" val="330100433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87</a:t>
            </a:r>
            <a:endParaRPr lang="pt-BR" dirty="0"/>
          </a:p>
        </p:txBody>
      </p:sp>
      <p:sp>
        <p:nvSpPr>
          <p:cNvPr id="3" name="Espaço Reservado para Conteúdo 2"/>
          <p:cNvSpPr>
            <a:spLocks noGrp="1"/>
          </p:cNvSpPr>
          <p:nvPr>
            <p:ph idx="1"/>
          </p:nvPr>
        </p:nvSpPr>
        <p:spPr/>
        <p:txBody>
          <a:bodyPr/>
          <a:lstStyle/>
          <a:p>
            <a:pPr marL="0" indent="0">
              <a:buNone/>
            </a:pPr>
            <a:r>
              <a:rPr lang="pt-BR" dirty="0" smtClean="0"/>
              <a:t>Um ________________ é aquele que garante não sofrer nenhuma influência direta ou indireta sobre a causa e que portanto está integralmente isento do julgamento sobre o veredito.</a:t>
            </a:r>
          </a:p>
          <a:p>
            <a:pPr marL="0" indent="0">
              <a:buNone/>
            </a:pPr>
            <a:r>
              <a:rPr lang="pt-BR" dirty="0"/>
              <a:t>A [ ] </a:t>
            </a:r>
            <a:r>
              <a:rPr lang="pt-BR" dirty="0" smtClean="0"/>
              <a:t>Tribunal imparcial;</a:t>
            </a:r>
            <a:endParaRPr lang="pt-BR" dirty="0"/>
          </a:p>
          <a:p>
            <a:pPr marL="0" indent="0">
              <a:buNone/>
            </a:pPr>
            <a:r>
              <a:rPr lang="pt-BR" dirty="0"/>
              <a:t>B [ ] </a:t>
            </a:r>
            <a:r>
              <a:rPr lang="pt-BR" dirty="0" smtClean="0"/>
              <a:t>Comarca;</a:t>
            </a:r>
            <a:endParaRPr lang="pt-BR" dirty="0"/>
          </a:p>
          <a:p>
            <a:pPr marL="0" indent="0">
              <a:buNone/>
            </a:pPr>
            <a:r>
              <a:rPr lang="pt-BR" dirty="0"/>
              <a:t>C [ ] Fórum civil;</a:t>
            </a:r>
          </a:p>
          <a:p>
            <a:pPr marL="0" indent="0">
              <a:buNone/>
            </a:pPr>
            <a:r>
              <a:rPr lang="pt-BR" dirty="0"/>
              <a:t>D [ ] Superior Tribunal de Justiça;</a:t>
            </a:r>
          </a:p>
          <a:p>
            <a:pPr marL="0" indent="0">
              <a:buNone/>
            </a:pPr>
            <a:r>
              <a:rPr lang="pt-BR" dirty="0"/>
              <a:t>E [ ] Superior Tribunal Federal; Publicidade de uma causa</a:t>
            </a:r>
          </a:p>
          <a:p>
            <a:pPr marL="0" indent="0">
              <a:buNone/>
            </a:pPr>
            <a:endParaRPr lang="pt-BR" dirty="0"/>
          </a:p>
        </p:txBody>
      </p:sp>
    </p:spTree>
    <p:extLst>
      <p:ext uri="{BB962C8B-B14F-4D97-AF65-F5344CB8AC3E}">
        <p14:creationId xmlns:p14="http://schemas.microsoft.com/office/powerpoint/2010/main" val="9254868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88</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________________ é a pessoa que os autos apontam fatos que impliquem em atos contrários aos preceitos da lei.</a:t>
            </a:r>
          </a:p>
          <a:p>
            <a:pPr marL="0" indent="0">
              <a:buNone/>
            </a:pPr>
            <a:r>
              <a:rPr lang="pt-BR" dirty="0" smtClean="0"/>
              <a:t>A [ ]  Pessoa física;</a:t>
            </a:r>
          </a:p>
          <a:p>
            <a:pPr marL="0" indent="0">
              <a:buNone/>
            </a:pPr>
            <a:r>
              <a:rPr lang="pt-BR" dirty="0" smtClean="0"/>
              <a:t>B [ ] Pessoa jurídica;</a:t>
            </a:r>
          </a:p>
          <a:p>
            <a:pPr marL="0" indent="0">
              <a:buNone/>
            </a:pPr>
            <a:r>
              <a:rPr lang="pt-BR" dirty="0" smtClean="0"/>
              <a:t>C [ ] Pessoa Social;</a:t>
            </a:r>
          </a:p>
          <a:p>
            <a:pPr marL="0" indent="0">
              <a:buNone/>
            </a:pPr>
            <a:r>
              <a:rPr lang="pt-BR" dirty="0" smtClean="0"/>
              <a:t>D [ ] Pessoa acusada;</a:t>
            </a:r>
          </a:p>
          <a:p>
            <a:pPr marL="0" indent="0">
              <a:buNone/>
            </a:pPr>
            <a:r>
              <a:rPr lang="pt-BR" dirty="0" smtClean="0"/>
              <a:t>E [ ] Pessoa pública;</a:t>
            </a:r>
            <a:endParaRPr lang="pt-BR" dirty="0"/>
          </a:p>
        </p:txBody>
      </p:sp>
    </p:spTree>
    <p:extLst>
      <p:ext uri="{BB962C8B-B14F-4D97-AF65-F5344CB8AC3E}">
        <p14:creationId xmlns:p14="http://schemas.microsoft.com/office/powerpoint/2010/main" val="386303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a:t>
            </a:r>
            <a:endParaRPr lang="pt-BR" dirty="0"/>
          </a:p>
        </p:txBody>
      </p:sp>
      <p:sp>
        <p:nvSpPr>
          <p:cNvPr id="3" name="Espaço Reservado para Conteúdo 2"/>
          <p:cNvSpPr>
            <a:spLocks noGrp="1"/>
          </p:cNvSpPr>
          <p:nvPr>
            <p:ph idx="1"/>
          </p:nvPr>
        </p:nvSpPr>
        <p:spPr/>
        <p:txBody>
          <a:bodyPr/>
          <a:lstStyle/>
          <a:p>
            <a:pPr marL="0" indent="0">
              <a:buNone/>
            </a:pPr>
            <a:r>
              <a:rPr lang="pt-BR" dirty="0" smtClean="0"/>
              <a:t>Ela faz a guarda dos limites, das demarcações os princípios, valores, direitos e deveres que todos devem seguir. Sua função principal é preservar a ordem diante dos fatos com que as pessoas se vinculam nas tratativas de comportamento:</a:t>
            </a:r>
          </a:p>
          <a:p>
            <a:pPr marL="0" indent="0">
              <a:buNone/>
            </a:pPr>
            <a:r>
              <a:rPr lang="pt-BR" dirty="0" smtClean="0"/>
              <a:t>A [ ] Justiça;</a:t>
            </a:r>
          </a:p>
          <a:p>
            <a:pPr marL="0" indent="0">
              <a:buNone/>
            </a:pPr>
            <a:r>
              <a:rPr lang="pt-BR" dirty="0" smtClean="0"/>
              <a:t>B [ ] Congresso Nacional;</a:t>
            </a:r>
          </a:p>
          <a:p>
            <a:pPr marL="0" indent="0">
              <a:buNone/>
            </a:pPr>
            <a:r>
              <a:rPr lang="pt-BR" dirty="0" smtClean="0"/>
              <a:t>C [ ] Estado;</a:t>
            </a:r>
          </a:p>
          <a:p>
            <a:pPr marL="0" indent="0">
              <a:buNone/>
            </a:pPr>
            <a:r>
              <a:rPr lang="pt-BR" dirty="0" smtClean="0"/>
              <a:t>D [ ] ONU;</a:t>
            </a:r>
          </a:p>
          <a:p>
            <a:pPr marL="0" indent="0">
              <a:buNone/>
            </a:pPr>
            <a:r>
              <a:rPr lang="pt-BR" dirty="0" smtClean="0"/>
              <a:t>E [ ] MPU;</a:t>
            </a:r>
            <a:endParaRPr lang="pt-BR" dirty="0"/>
          </a:p>
        </p:txBody>
      </p:sp>
    </p:spTree>
    <p:extLst>
      <p:ext uri="{BB962C8B-B14F-4D97-AF65-F5344CB8AC3E}">
        <p14:creationId xmlns:p14="http://schemas.microsoft.com/office/powerpoint/2010/main" val="28149719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89</a:t>
            </a:r>
            <a:endParaRPr lang="pt-BR" dirty="0"/>
          </a:p>
        </p:txBody>
      </p:sp>
      <p:sp>
        <p:nvSpPr>
          <p:cNvPr id="3" name="Espaço Reservado para Conteúdo 2"/>
          <p:cNvSpPr>
            <a:spLocks noGrp="1"/>
          </p:cNvSpPr>
          <p:nvPr>
            <p:ph idx="1"/>
          </p:nvPr>
        </p:nvSpPr>
        <p:spPr/>
        <p:txBody>
          <a:bodyPr/>
          <a:lstStyle/>
          <a:p>
            <a:pPr marL="0" indent="0">
              <a:buNone/>
            </a:pPr>
            <a:r>
              <a:rPr lang="pt-BR" dirty="0" smtClean="0"/>
              <a:t>_____________ é aquele que o comportamento implica em um fato instanciado na quebra da harmonia de uma lei.</a:t>
            </a:r>
          </a:p>
          <a:p>
            <a:pPr marL="0" indent="0">
              <a:buNone/>
            </a:pPr>
            <a:r>
              <a:rPr lang="pt-BR" dirty="0" smtClean="0"/>
              <a:t>A [ ] Emitir opinião;</a:t>
            </a:r>
          </a:p>
          <a:p>
            <a:pPr marL="0" indent="0">
              <a:buNone/>
            </a:pPr>
            <a:r>
              <a:rPr lang="pt-BR" dirty="0" smtClean="0"/>
              <a:t>B [ ] Ato delituoso;</a:t>
            </a:r>
          </a:p>
          <a:p>
            <a:pPr marL="0" indent="0">
              <a:buNone/>
            </a:pPr>
            <a:r>
              <a:rPr lang="pt-BR" dirty="0" smtClean="0"/>
              <a:t>C [ ] Ato vinculado;</a:t>
            </a:r>
          </a:p>
          <a:p>
            <a:pPr marL="0" indent="0">
              <a:buNone/>
            </a:pPr>
            <a:r>
              <a:rPr lang="pt-BR" dirty="0" smtClean="0"/>
              <a:t>D [ ] Ato discricionário;</a:t>
            </a:r>
          </a:p>
          <a:p>
            <a:pPr marL="0" indent="0">
              <a:buNone/>
            </a:pPr>
            <a:r>
              <a:rPr lang="pt-BR" dirty="0" smtClean="0"/>
              <a:t>E [ ] Ato de comércio;</a:t>
            </a:r>
            <a:endParaRPr lang="pt-BR" dirty="0"/>
          </a:p>
        </p:txBody>
      </p:sp>
    </p:spTree>
    <p:extLst>
      <p:ext uri="{BB962C8B-B14F-4D97-AF65-F5344CB8AC3E}">
        <p14:creationId xmlns:p14="http://schemas.microsoft.com/office/powerpoint/2010/main" val="1665311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90</a:t>
            </a:r>
            <a:endParaRPr lang="pt-BR" dirty="0"/>
          </a:p>
        </p:txBody>
      </p:sp>
      <p:sp>
        <p:nvSpPr>
          <p:cNvPr id="3" name="Espaço Reservado para Conteúdo 2"/>
          <p:cNvSpPr>
            <a:spLocks noGrp="1"/>
          </p:cNvSpPr>
          <p:nvPr>
            <p:ph idx="1"/>
          </p:nvPr>
        </p:nvSpPr>
        <p:spPr/>
        <p:txBody>
          <a:bodyPr/>
          <a:lstStyle/>
          <a:p>
            <a:pPr marL="0" indent="0">
              <a:buNone/>
            </a:pPr>
            <a:r>
              <a:rPr lang="pt-BR" dirty="0" smtClean="0"/>
              <a:t>Enquanto não ocorre o julgamento não é possível arbitrar um enquadramento taxativo da conduta de alguém que esteja sendo acusado de alguma irregularidade em virtude da observância da Lei, isso decorre da:</a:t>
            </a:r>
          </a:p>
          <a:p>
            <a:pPr marL="0" indent="0">
              <a:buNone/>
            </a:pPr>
            <a:r>
              <a:rPr lang="pt-BR" dirty="0" smtClean="0"/>
              <a:t>A [ ] Presunção de inocência;</a:t>
            </a:r>
          </a:p>
          <a:p>
            <a:pPr marL="0" indent="0">
              <a:buNone/>
            </a:pPr>
            <a:r>
              <a:rPr lang="pt-BR" dirty="0" smtClean="0"/>
              <a:t>B [ ] Presunção da culpa;</a:t>
            </a:r>
          </a:p>
          <a:p>
            <a:pPr marL="0" indent="0">
              <a:buNone/>
            </a:pPr>
            <a:r>
              <a:rPr lang="pt-BR" dirty="0" smtClean="0"/>
              <a:t>C [ ]  Presunção do dolo;</a:t>
            </a:r>
          </a:p>
          <a:p>
            <a:pPr marL="0" indent="0">
              <a:buNone/>
            </a:pPr>
            <a:r>
              <a:rPr lang="pt-BR" dirty="0" smtClean="0"/>
              <a:t>D [ ] Arbitrariedade do poder;</a:t>
            </a:r>
          </a:p>
          <a:p>
            <a:pPr marL="0" indent="0">
              <a:buNone/>
            </a:pPr>
            <a:r>
              <a:rPr lang="pt-BR" dirty="0" smtClean="0"/>
              <a:t>E [ ] Luta de Classes;</a:t>
            </a:r>
            <a:endParaRPr lang="pt-BR" dirty="0"/>
          </a:p>
        </p:txBody>
      </p:sp>
    </p:spTree>
    <p:extLst>
      <p:ext uri="{BB962C8B-B14F-4D97-AF65-F5344CB8AC3E}">
        <p14:creationId xmlns:p14="http://schemas.microsoft.com/office/powerpoint/2010/main" val="152429578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91</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 pessoa teve sua intencionalidade comprovada em um processo jurídico que seu comportamento implique de forma direta sobre o prejuízo de terceiros após o julgamento se instrui pela _____________ do (s) infratores;</a:t>
            </a:r>
          </a:p>
          <a:p>
            <a:pPr marL="0" indent="0">
              <a:buNone/>
            </a:pPr>
            <a:r>
              <a:rPr lang="pt-BR" dirty="0" smtClean="0"/>
              <a:t>A [ ] Culpabilidade;</a:t>
            </a:r>
          </a:p>
          <a:p>
            <a:pPr marL="0" indent="0">
              <a:buNone/>
            </a:pPr>
            <a:r>
              <a:rPr lang="pt-BR" dirty="0" smtClean="0"/>
              <a:t>B [ ] Dolo;</a:t>
            </a:r>
          </a:p>
          <a:p>
            <a:pPr marL="0" indent="0">
              <a:buNone/>
            </a:pPr>
            <a:r>
              <a:rPr lang="pt-BR" dirty="0" smtClean="0"/>
              <a:t>C [ ] Multa;</a:t>
            </a:r>
          </a:p>
          <a:p>
            <a:pPr marL="0" indent="0">
              <a:buNone/>
            </a:pPr>
            <a:r>
              <a:rPr lang="pt-BR" dirty="0" smtClean="0"/>
              <a:t>D [ ] Taxação de impostos;</a:t>
            </a:r>
          </a:p>
          <a:p>
            <a:pPr marL="0" indent="0">
              <a:buNone/>
            </a:pPr>
            <a:r>
              <a:rPr lang="pt-BR" dirty="0" smtClean="0"/>
              <a:t>E [ ] Penalidade;</a:t>
            </a:r>
            <a:endParaRPr lang="pt-BR" dirty="0"/>
          </a:p>
        </p:txBody>
      </p:sp>
    </p:spTree>
    <p:extLst>
      <p:ext uri="{BB962C8B-B14F-4D97-AF65-F5344CB8AC3E}">
        <p14:creationId xmlns:p14="http://schemas.microsoft.com/office/powerpoint/2010/main" val="245558903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92</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Beltrano de tal estiver num conflito jurídico em que lhe são imputados crimes que ainda carecem de serem comprovados, anterior a fase de julgamento será dado a Beltrano de tal:</a:t>
            </a:r>
          </a:p>
          <a:p>
            <a:pPr marL="0" indent="0">
              <a:buNone/>
            </a:pPr>
            <a:r>
              <a:rPr lang="pt-BR" dirty="0" smtClean="0"/>
              <a:t>A [ ] A obrigação de permanecer calado durante todo o processo;</a:t>
            </a:r>
          </a:p>
          <a:p>
            <a:pPr marL="0" indent="0">
              <a:buNone/>
            </a:pPr>
            <a:r>
              <a:rPr lang="pt-BR" dirty="0"/>
              <a:t>B [ ] Garantias necessárias de </a:t>
            </a:r>
            <a:r>
              <a:rPr lang="pt-BR" dirty="0" smtClean="0"/>
              <a:t>defesa;</a:t>
            </a:r>
          </a:p>
          <a:p>
            <a:pPr marL="0" indent="0">
              <a:buNone/>
            </a:pPr>
            <a:r>
              <a:rPr lang="pt-BR" dirty="0" smtClean="0"/>
              <a:t>C [ ] O direito para se exilar em outra pátria como legítima defesa;</a:t>
            </a:r>
          </a:p>
          <a:p>
            <a:pPr marL="0" indent="0">
              <a:buNone/>
            </a:pPr>
            <a:r>
              <a:rPr lang="pt-BR" dirty="0" smtClean="0"/>
              <a:t>D [ ] Que interrompa a sessão no tribunal quando achar próprio para sua defesa;</a:t>
            </a:r>
          </a:p>
          <a:p>
            <a:pPr marL="0" indent="0">
              <a:buNone/>
            </a:pPr>
            <a:r>
              <a:rPr lang="pt-BR" dirty="0" smtClean="0"/>
              <a:t>E [ ] Nenhuma das respostas anteriores;</a:t>
            </a:r>
            <a:endParaRPr lang="pt-BR" dirty="0"/>
          </a:p>
        </p:txBody>
      </p:sp>
    </p:spTree>
    <p:extLst>
      <p:ext uri="{BB962C8B-B14F-4D97-AF65-F5344CB8AC3E}">
        <p14:creationId xmlns:p14="http://schemas.microsoft.com/office/powerpoint/2010/main" val="104068395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93</a:t>
            </a:r>
            <a:endParaRPr lang="pt-BR" dirty="0"/>
          </a:p>
        </p:txBody>
      </p:sp>
      <p:sp>
        <p:nvSpPr>
          <p:cNvPr id="3" name="Espaço Reservado para Conteúdo 2"/>
          <p:cNvSpPr>
            <a:spLocks noGrp="1"/>
          </p:cNvSpPr>
          <p:nvPr>
            <p:ph idx="1"/>
          </p:nvPr>
        </p:nvSpPr>
        <p:spPr/>
        <p:txBody>
          <a:bodyPr/>
          <a:lstStyle/>
          <a:p>
            <a:pPr marL="0" indent="0">
              <a:buNone/>
            </a:pPr>
            <a:r>
              <a:rPr lang="pt-BR" dirty="0" smtClean="0"/>
              <a:t>Caso Beltrano de tal em um julgamento não lhe seja oferecido as Garantias necessárias de seus direitos, ele pode requerer:</a:t>
            </a:r>
          </a:p>
          <a:p>
            <a:pPr marL="0" indent="0">
              <a:buNone/>
            </a:pPr>
            <a:r>
              <a:rPr lang="pt-BR" dirty="0"/>
              <a:t>A [ ] Seguridade de garantias de preservação de </a:t>
            </a:r>
            <a:r>
              <a:rPr lang="pt-BR" dirty="0" smtClean="0"/>
              <a:t>direitos;</a:t>
            </a:r>
          </a:p>
          <a:p>
            <a:pPr marL="0" indent="0">
              <a:buNone/>
            </a:pPr>
            <a:r>
              <a:rPr lang="pt-BR" dirty="0" smtClean="0"/>
              <a:t>B [ ] Sair do processo automaticamente de acordo com sua vontade;</a:t>
            </a:r>
          </a:p>
          <a:p>
            <a:pPr marL="0" indent="0">
              <a:buNone/>
            </a:pPr>
            <a:r>
              <a:rPr lang="pt-BR" dirty="0"/>
              <a:t>C [ ] </a:t>
            </a:r>
            <a:r>
              <a:rPr lang="pt-BR" dirty="0" smtClean="0"/>
              <a:t>A obrigação para </a:t>
            </a:r>
            <a:r>
              <a:rPr lang="pt-BR" dirty="0"/>
              <a:t>se exilar em outra pátria como legítima defesa;</a:t>
            </a:r>
          </a:p>
          <a:p>
            <a:pPr marL="0" indent="0">
              <a:buNone/>
            </a:pPr>
            <a:r>
              <a:rPr lang="pt-BR" dirty="0"/>
              <a:t>D [ ] Que interrompa a sessão no tribunal quando achar próprio para sua defesa;</a:t>
            </a:r>
          </a:p>
          <a:p>
            <a:pPr marL="0" indent="0">
              <a:buNone/>
            </a:pPr>
            <a:r>
              <a:rPr lang="pt-BR" dirty="0"/>
              <a:t>E [ ] Nenhuma das respostas anteriores;</a:t>
            </a:r>
            <a:endParaRPr lang="pt-BR" dirty="0"/>
          </a:p>
        </p:txBody>
      </p:sp>
    </p:spTree>
    <p:extLst>
      <p:ext uri="{BB962C8B-B14F-4D97-AF65-F5344CB8AC3E}">
        <p14:creationId xmlns:p14="http://schemas.microsoft.com/office/powerpoint/2010/main" val="24777980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94</a:t>
            </a:r>
            <a:endParaRPr lang="pt-BR" dirty="0"/>
          </a:p>
        </p:txBody>
      </p:sp>
      <p:sp>
        <p:nvSpPr>
          <p:cNvPr id="3" name="Espaço Reservado para Conteúdo 2"/>
          <p:cNvSpPr>
            <a:spLocks noGrp="1"/>
          </p:cNvSpPr>
          <p:nvPr>
            <p:ph idx="1"/>
          </p:nvPr>
        </p:nvSpPr>
        <p:spPr/>
        <p:txBody>
          <a:bodyPr/>
          <a:lstStyle/>
          <a:p>
            <a:pPr marL="0" indent="0">
              <a:buNone/>
            </a:pPr>
            <a:r>
              <a:rPr lang="pt-BR" dirty="0" smtClean="0"/>
              <a:t>Ciclano de tal foi condenado por atentado ao pudor; após recorrer sua pena dobrou, neste caso </a:t>
            </a:r>
          </a:p>
          <a:p>
            <a:pPr marL="0" indent="0">
              <a:buNone/>
            </a:pPr>
            <a:r>
              <a:rPr lang="pt-BR" dirty="0" smtClean="0"/>
              <a:t>A [ ] Iniciativa do Estado em não permitir o produto Americano;</a:t>
            </a:r>
          </a:p>
          <a:p>
            <a:pPr marL="0" indent="0">
              <a:buNone/>
            </a:pPr>
            <a:r>
              <a:rPr lang="pt-BR" dirty="0" smtClean="0"/>
              <a:t>B [ ] Honra de Ciclano de tal;</a:t>
            </a:r>
          </a:p>
          <a:p>
            <a:pPr marL="0" indent="0">
              <a:buNone/>
            </a:pPr>
            <a:r>
              <a:rPr lang="pt-BR" dirty="0" smtClean="0"/>
              <a:t>C [ ] A liberdade de Imprensa em mostrar Ciclano de tal com a goma de mascar;</a:t>
            </a:r>
          </a:p>
          <a:p>
            <a:pPr marL="0" indent="0">
              <a:buNone/>
            </a:pPr>
            <a:r>
              <a:rPr lang="pt-BR" dirty="0" smtClean="0"/>
              <a:t>D [ ] Liberdade de expressão através da goma de mascar;</a:t>
            </a:r>
          </a:p>
          <a:p>
            <a:pPr marL="0" indent="0">
              <a:buNone/>
            </a:pPr>
            <a:r>
              <a:rPr lang="pt-BR" dirty="0" smtClean="0"/>
              <a:t>E [ ] Anterioridade da Lei;</a:t>
            </a:r>
            <a:endParaRPr lang="pt-BR" dirty="0"/>
          </a:p>
        </p:txBody>
      </p:sp>
    </p:spTree>
    <p:extLst>
      <p:ext uri="{BB962C8B-B14F-4D97-AF65-F5344CB8AC3E}">
        <p14:creationId xmlns:p14="http://schemas.microsoft.com/office/powerpoint/2010/main" val="147073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95</a:t>
            </a:r>
            <a:endParaRPr lang="pt-BR" dirty="0"/>
          </a:p>
        </p:txBody>
      </p:sp>
      <p:sp>
        <p:nvSpPr>
          <p:cNvPr id="3" name="Espaço Reservado para Conteúdo 2"/>
          <p:cNvSpPr>
            <a:spLocks noGrp="1"/>
          </p:cNvSpPr>
          <p:nvPr>
            <p:ph idx="1"/>
          </p:nvPr>
        </p:nvSpPr>
        <p:spPr/>
        <p:txBody>
          <a:bodyPr/>
          <a:lstStyle/>
          <a:p>
            <a:pPr marL="0" indent="0">
              <a:buNone/>
            </a:pPr>
            <a:r>
              <a:rPr lang="pt-BR" dirty="0" smtClean="0"/>
              <a:t>Ciclano de tal foi condenado por mascar chiclete Internacional em uma nação que possui inimizade com um governo Internacional. O fato acorreu em Mai[05]/2019 e foi registrado em uma televisão Ciclano de tal mascando a goma Internacional. A lei que resultou em sua condenação foi publicada em </a:t>
            </a:r>
            <a:r>
              <a:rPr lang="pt-BR" dirty="0" err="1" smtClean="0"/>
              <a:t>Jun</a:t>
            </a:r>
            <a:r>
              <a:rPr lang="pt-BR" dirty="0" smtClean="0"/>
              <a:t>[01]/2019; neste caso o erro jurídico foi não preservar a:</a:t>
            </a:r>
          </a:p>
          <a:p>
            <a:pPr marL="0" indent="0">
              <a:buNone/>
            </a:pPr>
            <a:r>
              <a:rPr lang="pt-BR" dirty="0" smtClean="0"/>
              <a:t>A [ ] Iniciativa do Estado em não permitir o produto Internacional;</a:t>
            </a:r>
          </a:p>
          <a:p>
            <a:pPr marL="0" indent="0">
              <a:buNone/>
            </a:pPr>
            <a:r>
              <a:rPr lang="pt-BR" dirty="0" smtClean="0"/>
              <a:t>B [ ] Honra de Ciclano de tal;</a:t>
            </a:r>
          </a:p>
          <a:p>
            <a:pPr marL="0" indent="0">
              <a:buNone/>
            </a:pPr>
            <a:r>
              <a:rPr lang="pt-BR" dirty="0" smtClean="0"/>
              <a:t>C [ ] A liberdade de Imprensa em mostrar Ciclano de tal com a goma de mascar;</a:t>
            </a:r>
          </a:p>
          <a:p>
            <a:pPr marL="0" indent="0">
              <a:buNone/>
            </a:pPr>
            <a:r>
              <a:rPr lang="pt-BR" dirty="0" smtClean="0"/>
              <a:t>D [ ] Liberdade de expressão através da goma de mascar;</a:t>
            </a:r>
          </a:p>
          <a:p>
            <a:pPr marL="0" indent="0">
              <a:buNone/>
            </a:pPr>
            <a:r>
              <a:rPr lang="pt-BR" dirty="0" smtClean="0"/>
              <a:t>E [ ] Anterioridade da Lei;</a:t>
            </a:r>
            <a:endParaRPr lang="pt-BR" dirty="0"/>
          </a:p>
        </p:txBody>
      </p:sp>
    </p:spTree>
    <p:extLst>
      <p:ext uri="{BB962C8B-B14F-4D97-AF65-F5344CB8AC3E}">
        <p14:creationId xmlns:p14="http://schemas.microsoft.com/office/powerpoint/2010/main" val="9001167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96</a:t>
            </a:r>
            <a:endParaRPr lang="pt-BR" dirty="0"/>
          </a:p>
        </p:txBody>
      </p:sp>
      <p:sp>
        <p:nvSpPr>
          <p:cNvPr id="3" name="Espaço Reservado para Conteúdo 2"/>
          <p:cNvSpPr>
            <a:spLocks noGrp="1"/>
          </p:cNvSpPr>
          <p:nvPr>
            <p:ph idx="1"/>
          </p:nvPr>
        </p:nvSpPr>
        <p:spPr/>
        <p:txBody>
          <a:bodyPr/>
          <a:lstStyle/>
          <a:p>
            <a:pPr marL="0" indent="0">
              <a:buNone/>
            </a:pPr>
            <a:r>
              <a:rPr lang="pt-BR" dirty="0" smtClean="0"/>
              <a:t>Ciclano de tal foi condenado por atentado ao pudor em regime de reclusão por 3 anos; após o julgamento o fato repercutiu na imprensa e gerou grande comoção social no qual a Lei foi alterada para 5 anos de reclusão. O julgamento de Ciclano de tal foi anulado e realizado sobre o efeito da nova regra da Lei, neste caso para Ciclano de tal, não se poderia ter aplicado a:</a:t>
            </a:r>
          </a:p>
          <a:p>
            <a:pPr marL="0" indent="0">
              <a:buNone/>
            </a:pPr>
            <a:r>
              <a:rPr lang="pt-BR" dirty="0" smtClean="0"/>
              <a:t>A [ ] Pena mais forte;</a:t>
            </a:r>
          </a:p>
          <a:p>
            <a:pPr marL="0" indent="0">
              <a:buNone/>
            </a:pPr>
            <a:r>
              <a:rPr lang="pt-BR" dirty="0" smtClean="0"/>
              <a:t>B [ ] Condenação por atentado ao pudor pela extinção da lei que o condenou;</a:t>
            </a:r>
          </a:p>
          <a:p>
            <a:pPr marL="0" indent="0">
              <a:buNone/>
            </a:pPr>
            <a:r>
              <a:rPr lang="pt-BR" dirty="0" smtClean="0"/>
              <a:t>C [ ] A anterioridade da Lei;</a:t>
            </a:r>
          </a:p>
          <a:p>
            <a:pPr marL="0" indent="0">
              <a:buNone/>
            </a:pPr>
            <a:r>
              <a:rPr lang="pt-BR" dirty="0" smtClean="0"/>
              <a:t>D [ ] Ciclano de tal deveria ser posto em liberdade;</a:t>
            </a:r>
          </a:p>
          <a:p>
            <a:pPr marL="0" indent="0">
              <a:buNone/>
            </a:pPr>
            <a:r>
              <a:rPr lang="pt-BR" dirty="0" smtClean="0"/>
              <a:t>E [ ] É válido internacionalmente o novo veredito;</a:t>
            </a:r>
            <a:endParaRPr lang="pt-BR" dirty="0"/>
          </a:p>
        </p:txBody>
      </p:sp>
    </p:spTree>
    <p:extLst>
      <p:ext uri="{BB962C8B-B14F-4D97-AF65-F5344CB8AC3E}">
        <p14:creationId xmlns:p14="http://schemas.microsoft.com/office/powerpoint/2010/main" val="10628941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97</a:t>
            </a:r>
            <a:endParaRPr lang="pt-BR" dirty="0"/>
          </a:p>
        </p:txBody>
      </p:sp>
      <p:sp>
        <p:nvSpPr>
          <p:cNvPr id="3" name="Espaço Reservado para Conteúdo 2"/>
          <p:cNvSpPr>
            <a:spLocks noGrp="1"/>
          </p:cNvSpPr>
          <p:nvPr>
            <p:ph idx="1"/>
          </p:nvPr>
        </p:nvSpPr>
        <p:spPr/>
        <p:txBody>
          <a:bodyPr/>
          <a:lstStyle/>
          <a:p>
            <a:pPr marL="0" indent="0">
              <a:buNone/>
            </a:pPr>
            <a:r>
              <a:rPr lang="pt-BR" dirty="0" smtClean="0"/>
              <a:t>O Fato é uma fotografia de um evento ou fenômeno que transcorreu em um ambiente. Portanto dentro do Fato se instala um Ato, que é:</a:t>
            </a:r>
          </a:p>
          <a:p>
            <a:pPr marL="0" indent="0">
              <a:buNone/>
            </a:pPr>
            <a:r>
              <a:rPr lang="pt-BR" dirty="0" smtClean="0"/>
              <a:t>A [ ] Uma peça teatral em que os personagens contracenam Fatos;</a:t>
            </a:r>
          </a:p>
          <a:p>
            <a:pPr marL="0" indent="0">
              <a:buNone/>
            </a:pPr>
            <a:r>
              <a:rPr lang="pt-BR" dirty="0" smtClean="0"/>
              <a:t>B [ ] É a vinculação da pessoa no agir dentro dos fatos em que uma ação foi desencadeada;</a:t>
            </a:r>
          </a:p>
          <a:p>
            <a:pPr marL="0" indent="0">
              <a:buNone/>
            </a:pPr>
            <a:r>
              <a:rPr lang="pt-BR" dirty="0" smtClean="0"/>
              <a:t>C [ ] É um drama de viver cotidianamente;</a:t>
            </a:r>
          </a:p>
          <a:p>
            <a:pPr marL="0" indent="0">
              <a:buNone/>
            </a:pPr>
            <a:r>
              <a:rPr lang="pt-BR" dirty="0" smtClean="0"/>
              <a:t>D [ ] É uma fração de tempo de um episódio;</a:t>
            </a:r>
          </a:p>
          <a:p>
            <a:pPr marL="0" indent="0">
              <a:buNone/>
            </a:pPr>
            <a:r>
              <a:rPr lang="pt-BR" dirty="0" smtClean="0"/>
              <a:t>E [ ] Nenhuma das anteriores;</a:t>
            </a:r>
            <a:endParaRPr lang="pt-BR" dirty="0"/>
          </a:p>
        </p:txBody>
      </p:sp>
    </p:spTree>
    <p:extLst>
      <p:ext uri="{BB962C8B-B14F-4D97-AF65-F5344CB8AC3E}">
        <p14:creationId xmlns:p14="http://schemas.microsoft.com/office/powerpoint/2010/main" val="232317574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98</a:t>
            </a:r>
            <a:endParaRPr lang="pt-BR" dirty="0"/>
          </a:p>
        </p:txBody>
      </p:sp>
      <p:sp>
        <p:nvSpPr>
          <p:cNvPr id="3" name="Espaço Reservado para Conteúdo 2"/>
          <p:cNvSpPr>
            <a:spLocks noGrp="1"/>
          </p:cNvSpPr>
          <p:nvPr>
            <p:ph idx="1"/>
          </p:nvPr>
        </p:nvSpPr>
        <p:spPr/>
        <p:txBody>
          <a:bodyPr/>
          <a:lstStyle/>
          <a:p>
            <a:pPr marL="0" indent="0">
              <a:buNone/>
            </a:pPr>
            <a:r>
              <a:rPr lang="pt-BR" dirty="0" smtClean="0"/>
              <a:t>Quando a vinculação </a:t>
            </a:r>
            <a:r>
              <a:rPr lang="pt-BR" dirty="0"/>
              <a:t>da pessoa no agir dentro dos fatos em que uma ação foi </a:t>
            </a:r>
            <a:r>
              <a:rPr lang="pt-BR" dirty="0" smtClean="0"/>
              <a:t>desencadeada e repercutiu em quebra da harmonia de uma Lei, diz que, amparado pela presunção de inocência que ocorreu:</a:t>
            </a:r>
          </a:p>
          <a:p>
            <a:pPr marL="0" indent="0">
              <a:buNone/>
            </a:pPr>
            <a:r>
              <a:rPr lang="pt-BR" dirty="0" smtClean="0"/>
              <a:t>A [ ] um inquérito;</a:t>
            </a:r>
          </a:p>
          <a:p>
            <a:pPr marL="0" indent="0">
              <a:buNone/>
            </a:pPr>
            <a:r>
              <a:rPr lang="pt-BR" dirty="0" smtClean="0"/>
              <a:t>B [ ] um Ato delituoso;</a:t>
            </a:r>
          </a:p>
          <a:p>
            <a:pPr marL="0" indent="0">
              <a:buNone/>
            </a:pPr>
            <a:r>
              <a:rPr lang="pt-BR" dirty="0" smtClean="0"/>
              <a:t>C [ ] um enlace comum do cotidiano;</a:t>
            </a:r>
          </a:p>
          <a:p>
            <a:pPr marL="0" indent="0">
              <a:buNone/>
            </a:pPr>
            <a:r>
              <a:rPr lang="pt-BR" dirty="0" smtClean="0"/>
              <a:t>D [ ] um julgamento jurídico;</a:t>
            </a:r>
          </a:p>
          <a:p>
            <a:pPr marL="0" indent="0">
              <a:buNone/>
            </a:pPr>
            <a:r>
              <a:rPr lang="pt-BR" dirty="0" smtClean="0"/>
              <a:t>E [ ] um abuso de autoridade de poder;</a:t>
            </a:r>
            <a:endParaRPr lang="pt-BR" dirty="0"/>
          </a:p>
        </p:txBody>
      </p:sp>
    </p:spTree>
    <p:extLst>
      <p:ext uri="{BB962C8B-B14F-4D97-AF65-F5344CB8AC3E}">
        <p14:creationId xmlns:p14="http://schemas.microsoft.com/office/powerpoint/2010/main" val="4183972790"/>
      </p:ext>
    </p:extLst>
  </p:cSld>
  <p:clrMapOvr>
    <a:masterClrMapping/>
  </p:clrMapOvr>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750</TotalTime>
  <Words>12776</Words>
  <Application>Microsoft Office PowerPoint</Application>
  <PresentationFormat>Widescreen</PresentationFormat>
  <Paragraphs>1094</Paragraphs>
  <Slides>156</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156</vt:i4>
      </vt:variant>
    </vt:vector>
  </HeadingPairs>
  <TitlesOfParts>
    <vt:vector size="160" baseType="lpstr">
      <vt:lpstr>Arial</vt:lpstr>
      <vt:lpstr>Trebuchet MS</vt:lpstr>
      <vt:lpstr>Wingdings 3</vt:lpstr>
      <vt:lpstr>Facetado</vt:lpstr>
      <vt:lpstr>Direitos Humanos</vt:lpstr>
      <vt:lpstr>Questão 1 </vt:lpstr>
      <vt:lpstr>Questão 2</vt:lpstr>
      <vt:lpstr>Questão 3</vt:lpstr>
      <vt:lpstr>Questão 4</vt:lpstr>
      <vt:lpstr>Questão 5</vt:lpstr>
      <vt:lpstr>Questão 6</vt:lpstr>
      <vt:lpstr>Questão 7</vt:lpstr>
      <vt:lpstr>Questão 8</vt:lpstr>
      <vt:lpstr>Questão 9</vt:lpstr>
      <vt:lpstr>Questão 10</vt:lpstr>
      <vt:lpstr>Questão 11</vt:lpstr>
      <vt:lpstr>Questão 12</vt:lpstr>
      <vt:lpstr>Questão 13</vt:lpstr>
      <vt:lpstr>Questão 14</vt:lpstr>
      <vt:lpstr>Questão 15</vt:lpstr>
      <vt:lpstr>Questão 16</vt:lpstr>
      <vt:lpstr>Questão 17</vt:lpstr>
      <vt:lpstr>Questão 18</vt:lpstr>
      <vt:lpstr>Questão 19</vt:lpstr>
      <vt:lpstr>Questão 20</vt:lpstr>
      <vt:lpstr>Questão 21</vt:lpstr>
      <vt:lpstr>Questão 22</vt:lpstr>
      <vt:lpstr>Questão 23</vt:lpstr>
      <vt:lpstr>Questão 24</vt:lpstr>
      <vt:lpstr>Questão 25</vt:lpstr>
      <vt:lpstr>Questão 26</vt:lpstr>
      <vt:lpstr>Questão 27</vt:lpstr>
      <vt:lpstr>Questão 28</vt:lpstr>
      <vt:lpstr>Questão 29</vt:lpstr>
      <vt:lpstr>Questão 30</vt:lpstr>
      <vt:lpstr>Questão 31</vt:lpstr>
      <vt:lpstr>Questão 32</vt:lpstr>
      <vt:lpstr>Questão 33</vt:lpstr>
      <vt:lpstr>Questão 34</vt:lpstr>
      <vt:lpstr>Questão 35</vt:lpstr>
      <vt:lpstr>Questão 36</vt:lpstr>
      <vt:lpstr>Questão 37</vt:lpstr>
      <vt:lpstr>Questão 38</vt:lpstr>
      <vt:lpstr>Questão 39</vt:lpstr>
      <vt:lpstr>Questão 40</vt:lpstr>
      <vt:lpstr>Questão 41</vt:lpstr>
      <vt:lpstr>Questão 42</vt:lpstr>
      <vt:lpstr>Questão 43</vt:lpstr>
      <vt:lpstr>Questão 44</vt:lpstr>
      <vt:lpstr>Questão 45</vt:lpstr>
      <vt:lpstr>Questão 46</vt:lpstr>
      <vt:lpstr>Questão 47</vt:lpstr>
      <vt:lpstr>Questão 48</vt:lpstr>
      <vt:lpstr>Questão 49</vt:lpstr>
      <vt:lpstr>Questão 50</vt:lpstr>
      <vt:lpstr>Questão 51</vt:lpstr>
      <vt:lpstr>Questão 52</vt:lpstr>
      <vt:lpstr>Questão 53</vt:lpstr>
      <vt:lpstr>Questão 54</vt:lpstr>
      <vt:lpstr>Questão 55</vt:lpstr>
      <vt:lpstr>Questão 56</vt:lpstr>
      <vt:lpstr>Questão 57</vt:lpstr>
      <vt:lpstr>Questão 58</vt:lpstr>
      <vt:lpstr>Questão 59</vt:lpstr>
      <vt:lpstr>Questão 60</vt:lpstr>
      <vt:lpstr>Questão 61</vt:lpstr>
      <vt:lpstr>Questão 62</vt:lpstr>
      <vt:lpstr>Questão 63</vt:lpstr>
      <vt:lpstr>Questão 64</vt:lpstr>
      <vt:lpstr>Questão 65</vt:lpstr>
      <vt:lpstr>Questão 66</vt:lpstr>
      <vt:lpstr>Questão 67</vt:lpstr>
      <vt:lpstr>Questão 68</vt:lpstr>
      <vt:lpstr>Questão 69</vt:lpstr>
      <vt:lpstr>Questão 70</vt:lpstr>
      <vt:lpstr>Questão 71</vt:lpstr>
      <vt:lpstr>Questão 72</vt:lpstr>
      <vt:lpstr>Questão 73</vt:lpstr>
      <vt:lpstr>Questão 74</vt:lpstr>
      <vt:lpstr>Questão 75</vt:lpstr>
      <vt:lpstr>Questão 76</vt:lpstr>
      <vt:lpstr>Questão 77</vt:lpstr>
      <vt:lpstr>Questão 78</vt:lpstr>
      <vt:lpstr>Questão 79</vt:lpstr>
      <vt:lpstr>Questão 80</vt:lpstr>
      <vt:lpstr>Questão 81</vt:lpstr>
      <vt:lpstr>Questão 82</vt:lpstr>
      <vt:lpstr>Questão 83</vt:lpstr>
      <vt:lpstr>Questão 84</vt:lpstr>
      <vt:lpstr>Questão 85</vt:lpstr>
      <vt:lpstr>Questão 86</vt:lpstr>
      <vt:lpstr>Questão 87</vt:lpstr>
      <vt:lpstr>Questão 88</vt:lpstr>
      <vt:lpstr>Questão 89</vt:lpstr>
      <vt:lpstr>Questão 90</vt:lpstr>
      <vt:lpstr>Questão 91</vt:lpstr>
      <vt:lpstr>Questão 92</vt:lpstr>
      <vt:lpstr>Questão 93</vt:lpstr>
      <vt:lpstr>Questão 94</vt:lpstr>
      <vt:lpstr>Questão 95</vt:lpstr>
      <vt:lpstr>Questão 96</vt:lpstr>
      <vt:lpstr>Questão 97</vt:lpstr>
      <vt:lpstr>Questão 98</vt:lpstr>
      <vt:lpstr>Questão 99</vt:lpstr>
      <vt:lpstr>Questão 100</vt:lpstr>
      <vt:lpstr>Questão 101</vt:lpstr>
      <vt:lpstr>Questão 102</vt:lpstr>
      <vt:lpstr>Questão 103</vt:lpstr>
      <vt:lpstr>Questão 104</vt:lpstr>
      <vt:lpstr>Questão 105</vt:lpstr>
      <vt:lpstr>Questão 106</vt:lpstr>
      <vt:lpstr>Questão 107</vt:lpstr>
      <vt:lpstr>Questão 108</vt:lpstr>
      <vt:lpstr>Questão 109</vt:lpstr>
      <vt:lpstr>Questão 110</vt:lpstr>
      <vt:lpstr>Questão 111</vt:lpstr>
      <vt:lpstr>Questão 112</vt:lpstr>
      <vt:lpstr>Questão 113</vt:lpstr>
      <vt:lpstr>Questão 114</vt:lpstr>
      <vt:lpstr>Questão 115</vt:lpstr>
      <vt:lpstr>Questão 116</vt:lpstr>
      <vt:lpstr>Questão 117</vt:lpstr>
      <vt:lpstr>Questão 118</vt:lpstr>
      <vt:lpstr>Questão 119</vt:lpstr>
      <vt:lpstr>Questão 120</vt:lpstr>
      <vt:lpstr>Questão 121</vt:lpstr>
      <vt:lpstr>Questão 122</vt:lpstr>
      <vt:lpstr>Questão 123</vt:lpstr>
      <vt:lpstr>Questão 124</vt:lpstr>
      <vt:lpstr>Questão 125</vt:lpstr>
      <vt:lpstr>Questão 126</vt:lpstr>
      <vt:lpstr>Questão 127</vt:lpstr>
      <vt:lpstr>Questão 128</vt:lpstr>
      <vt:lpstr>Questão 129</vt:lpstr>
      <vt:lpstr>Questão 130</vt:lpstr>
      <vt:lpstr>Questão 131</vt:lpstr>
      <vt:lpstr>Questão 132</vt:lpstr>
      <vt:lpstr>Questão 133</vt:lpstr>
      <vt:lpstr>Questão 134</vt:lpstr>
      <vt:lpstr>Questão 135</vt:lpstr>
      <vt:lpstr>Questão 136</vt:lpstr>
      <vt:lpstr>Questão 137</vt:lpstr>
      <vt:lpstr>Questão 138</vt:lpstr>
      <vt:lpstr>Questão 139</vt:lpstr>
      <vt:lpstr>Questão 140</vt:lpstr>
      <vt:lpstr>Questão 141</vt:lpstr>
      <vt:lpstr>Questão 142</vt:lpstr>
      <vt:lpstr>Questão 143</vt:lpstr>
      <vt:lpstr>Questão 144</vt:lpstr>
      <vt:lpstr>Questão 145</vt:lpstr>
      <vt:lpstr>Questão 146</vt:lpstr>
      <vt:lpstr>Questão 147</vt:lpstr>
      <vt:lpstr>Questão 148</vt:lpstr>
      <vt:lpstr>Questão 149</vt:lpstr>
      <vt:lpstr>Questão 150</vt:lpstr>
      <vt:lpstr>Questão 151</vt:lpstr>
      <vt:lpstr>Questão 152</vt:lpstr>
      <vt:lpstr>Questão 153</vt:lpstr>
      <vt:lpstr>Questão 154</vt:lpstr>
      <vt:lpstr>Questão 155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Direitos Humanos</dc:title>
  <dc:creator>Max Cruzeiro</dc:creator>
  <cp:lastModifiedBy>Max Cruzeiro</cp:lastModifiedBy>
  <cp:revision>137</cp:revision>
  <dcterms:created xsi:type="dcterms:W3CDTF">2019-06-15T14:25:01Z</dcterms:created>
  <dcterms:modified xsi:type="dcterms:W3CDTF">2019-06-16T12:38:44Z</dcterms:modified>
</cp:coreProperties>
</file>