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82" r:id="rId21"/>
    <p:sldId id="281" r:id="rId22"/>
    <p:sldId id="275" r:id="rId23"/>
    <p:sldId id="276" r:id="rId24"/>
    <p:sldId id="277" r:id="rId25"/>
    <p:sldId id="278" r:id="rId26"/>
    <p:sldId id="279" r:id="rId27"/>
    <p:sldId id="280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39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84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09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50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157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29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76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3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2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778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285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435905-760B-40BE-8B4E-EA58BAF16449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9238C6D-D3F4-4630-8FEF-B40DBF89A3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8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Ideias para o 1º Censo Mundial da Humanidade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Max Diniz Cruzeiro – </a:t>
            </a:r>
            <a:r>
              <a:rPr lang="pt-BR" dirty="0" err="1" smtClean="0"/>
              <a:t>LenderBook</a:t>
            </a:r>
            <a:r>
              <a:rPr lang="pt-BR" dirty="0" smtClean="0"/>
              <a:t> </a:t>
            </a:r>
            <a:r>
              <a:rPr lang="pt-BR" dirty="0" err="1" smtClean="0"/>
              <a:t>Company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84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421850" cy="2590800"/>
          </a:xfrm>
        </p:spPr>
        <p:txBody>
          <a:bodyPr/>
          <a:lstStyle/>
          <a:p>
            <a:r>
              <a:rPr lang="pt-BR" sz="6000" dirty="0" smtClean="0"/>
              <a:t>8º] Quanto você gasta com consumo de energia?</a:t>
            </a:r>
            <a:endParaRPr lang="pt-BR" sz="6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98494" y="4991548"/>
            <a:ext cx="945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[____] Moeda Local    [ ] Ignorado [  ] Uso recursos naturais [   ] Não disponível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32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421850" cy="2590800"/>
          </a:xfrm>
        </p:spPr>
        <p:txBody>
          <a:bodyPr/>
          <a:lstStyle/>
          <a:p>
            <a:r>
              <a:rPr lang="pt-BR" sz="6000" dirty="0"/>
              <a:t>9</a:t>
            </a:r>
            <a:r>
              <a:rPr lang="pt-BR" sz="6000" dirty="0" smtClean="0"/>
              <a:t>º] Quantos tipos diferentes de alimentos você costuma comer em um mês?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92593" y="5088367"/>
            <a:ext cx="757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[____] Alimentos    [ ] Ignorado [  ] Na minha região falta alimentos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193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421850" cy="2590800"/>
          </a:xfrm>
        </p:spPr>
        <p:txBody>
          <a:bodyPr/>
          <a:lstStyle/>
          <a:p>
            <a:r>
              <a:rPr lang="pt-BR" sz="6000" dirty="0" smtClean="0"/>
              <a:t>10º] Quantos anos de trabalho você já realizou?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92593" y="5088367"/>
            <a:ext cx="455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[____] Anos de trabalho    [ ] Ignorado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834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6405" y="2403234"/>
            <a:ext cx="9421850" cy="2590800"/>
          </a:xfrm>
        </p:spPr>
        <p:txBody>
          <a:bodyPr/>
          <a:lstStyle/>
          <a:p>
            <a:r>
              <a:rPr lang="pt-BR" sz="6000" dirty="0" smtClean="0"/>
              <a:t>Total de entrevistados 9,6 bilhões de habitantes</a:t>
            </a:r>
            <a:br>
              <a:rPr lang="pt-BR" sz="6000" dirty="0" smtClean="0"/>
            </a:br>
            <a:r>
              <a:rPr lang="pt-BR" sz="6000" dirty="0" smtClean="0"/>
              <a:t>ano 2025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775452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6405" y="2403234"/>
            <a:ext cx="9421850" cy="2590800"/>
          </a:xfrm>
        </p:spPr>
        <p:txBody>
          <a:bodyPr/>
          <a:lstStyle/>
          <a:p>
            <a:r>
              <a:rPr lang="pt-BR" sz="5400" dirty="0" smtClean="0"/>
              <a:t>SETTING ANALÍTICO: ANÁLISE DE CLUSTER PARA MELHOR GERENCIAMENTO DAS POLÍTICAS POPULACIONAIS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20294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5614" y="2403234"/>
            <a:ext cx="10112188" cy="2590800"/>
          </a:xfrm>
        </p:spPr>
        <p:txBody>
          <a:bodyPr/>
          <a:lstStyle/>
          <a:p>
            <a:r>
              <a:rPr lang="pt-BR" sz="4800" dirty="0" smtClean="0"/>
              <a:t>Tempo de cálculo para o resultado: 24 horas</a:t>
            </a:r>
            <a:br>
              <a:rPr lang="pt-BR" sz="4800" dirty="0" smtClean="0"/>
            </a:br>
            <a:r>
              <a:rPr lang="pt-BR" sz="4800" dirty="0" smtClean="0"/>
              <a:t>Coleta via urna eletrônica/smartphone/</a:t>
            </a:r>
            <a:r>
              <a:rPr lang="pt-BR" sz="4800" dirty="0" err="1" smtClean="0"/>
              <a:t>smart</a:t>
            </a:r>
            <a:r>
              <a:rPr lang="pt-BR" sz="4800" dirty="0" smtClean="0"/>
              <a:t> </a:t>
            </a:r>
            <a:r>
              <a:rPr lang="pt-BR" sz="4800" dirty="0" err="1" smtClean="0"/>
              <a:t>tv</a:t>
            </a:r>
            <a:r>
              <a:rPr lang="pt-BR" sz="4800" dirty="0" smtClean="0"/>
              <a:t>/ internet semelhante sistema de votação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758797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5614" y="2403234"/>
            <a:ext cx="10112188" cy="2590800"/>
          </a:xfrm>
        </p:spPr>
        <p:txBody>
          <a:bodyPr/>
          <a:lstStyle/>
          <a:p>
            <a:endParaRPr lang="pt-BR" sz="48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23471"/>
              </p:ext>
            </p:extLst>
          </p:nvPr>
        </p:nvGraphicFramePr>
        <p:xfrm>
          <a:off x="1613650" y="2354821"/>
          <a:ext cx="911172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Nome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País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Cidade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33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5614" y="2403234"/>
            <a:ext cx="10112188" cy="2590800"/>
          </a:xfrm>
        </p:spPr>
        <p:txBody>
          <a:bodyPr/>
          <a:lstStyle/>
          <a:p>
            <a:endParaRPr lang="pt-BR" sz="48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75438"/>
              </p:ext>
            </p:extLst>
          </p:nvPr>
        </p:nvGraphicFramePr>
        <p:xfrm>
          <a:off x="1613650" y="2354821"/>
          <a:ext cx="9111720" cy="30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  <a:gridCol w="9111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Nome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País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Cidade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 flipH="1" flipV="1">
            <a:off x="3482787" y="2354818"/>
            <a:ext cx="1801903" cy="29616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 flipH="1" flipV="1">
            <a:off x="1647267" y="2354816"/>
            <a:ext cx="826992" cy="29616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40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063226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49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4174182" y="3664607"/>
            <a:ext cx="281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Padronizar para unidades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planetárias globais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5279066" y="3664607"/>
            <a:ext cx="281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Padronizar para unidades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planetárias globais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6520677" y="3687661"/>
            <a:ext cx="281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Padronizar para unidades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planetárias globais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 rot="16200000">
            <a:off x="7721328" y="3663020"/>
            <a:ext cx="281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Padronizar para unidades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planetárias globais</a:t>
            </a:r>
            <a:endParaRPr lang="pt-B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0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ESTE QUESTIONÁRIO É COMPOSTO POR APENAS 10 PERGUNTAS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0680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14590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0,952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0,452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0,853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065929" y="3014967"/>
            <a:ext cx="71902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Gerar uma escala em que todos os valores fiquem Concentrados entre Zero e UM.</a:t>
            </a:r>
            <a:endParaRPr lang="pt-B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8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2716303" y="369769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3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3953432" y="370746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94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4988856" y="370746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49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6227956" y="3707463"/>
            <a:ext cx="11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33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7357513" y="3707463"/>
            <a:ext cx="11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51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8500514" y="3697689"/>
            <a:ext cx="11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41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 rot="16200000">
            <a:off x="9710750" y="3697689"/>
            <a:ext cx="113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Ordenar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59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004810" y="2944906"/>
            <a:ext cx="78454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Definir critérios de segmentação para cada item, exemplo: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pt-BR" dirty="0" smtClean="0"/>
              <a:t>] Um grupo irá se distinguir de outro com diferença de 5 anos;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pt-BR" dirty="0" smtClean="0"/>
              <a:t>] Um grupo irá se distinguir de outro com diferença de 3 anos;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pt-BR" dirty="0" smtClean="0"/>
              <a:t>] Um grupo irá se distinguir de outro com diferença de 5%;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pt-BR" dirty="0" smtClean="0"/>
              <a:t>] Um grupo irá se distinguir de outro com diferença de 2%;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pt-BR" dirty="0" smtClean="0"/>
              <a:t>] Um grupo irá se distinguir de outro com diferença de 3%;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pt-BR" dirty="0" smtClean="0"/>
              <a:t>] Um grupo irá se distinguir de outro com diferença de 4 alimentos;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pt-BR" dirty="0" smtClean="0"/>
              <a:t>] Um grupo irá se distinguir de outro com diferença de 5 anos;</a:t>
            </a:r>
          </a:p>
        </p:txBody>
      </p:sp>
    </p:spTree>
    <p:extLst>
      <p:ext uri="{BB962C8B-B14F-4D97-AF65-F5344CB8AC3E}">
        <p14:creationId xmlns:p14="http://schemas.microsoft.com/office/powerpoint/2010/main" val="2135686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0037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Patrimônio [C]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004810" y="2599468"/>
            <a:ext cx="72891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Definir critérios de segmentação para cada item, exemplo:</a:t>
            </a:r>
          </a:p>
          <a:p>
            <a:r>
              <a:rPr lang="pt-BR" dirty="0" smtClean="0"/>
              <a:t>[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pt-BR" dirty="0" smtClean="0"/>
              <a:t>] Um grupo irá se distinguir de outro com diferença de 5%;</a:t>
            </a:r>
          </a:p>
          <a:p>
            <a:r>
              <a:rPr lang="pt-BR" dirty="0" smtClean="0"/>
              <a:t>Calcular dos DECIS sobre o rol de dados e recodificar a tabela.</a:t>
            </a:r>
          </a:p>
          <a:p>
            <a:r>
              <a:rPr lang="pt-BR" dirty="0" smtClean="0"/>
              <a:t>Exemplo:</a:t>
            </a:r>
          </a:p>
          <a:p>
            <a:r>
              <a:rPr lang="pt-BR" dirty="0" smtClean="0"/>
              <a:t>1º </a:t>
            </a:r>
            <a:r>
              <a:rPr lang="pt-BR" dirty="0" err="1" smtClean="0"/>
              <a:t>Dercil</a:t>
            </a:r>
            <a:r>
              <a:rPr lang="pt-BR" dirty="0" smtClean="0"/>
              <a:t> [10 UM]             6º </a:t>
            </a:r>
            <a:r>
              <a:rPr lang="pt-BR" dirty="0" err="1" smtClean="0"/>
              <a:t>Decil</a:t>
            </a:r>
            <a:r>
              <a:rPr lang="pt-BR" dirty="0" smtClean="0"/>
              <a:t> [1020 UM]</a:t>
            </a:r>
          </a:p>
          <a:p>
            <a:r>
              <a:rPr lang="pt-BR" dirty="0" smtClean="0"/>
              <a:t>2º </a:t>
            </a:r>
            <a:r>
              <a:rPr lang="pt-BR" dirty="0" err="1" smtClean="0"/>
              <a:t>Dercil</a:t>
            </a:r>
            <a:r>
              <a:rPr lang="pt-BR" dirty="0" smtClean="0"/>
              <a:t> [12 UM]             7º </a:t>
            </a:r>
            <a:r>
              <a:rPr lang="pt-BR" dirty="0" err="1" smtClean="0"/>
              <a:t>Decil</a:t>
            </a:r>
            <a:r>
              <a:rPr lang="pt-BR" dirty="0" smtClean="0"/>
              <a:t> [1070 UM]</a:t>
            </a:r>
          </a:p>
          <a:p>
            <a:r>
              <a:rPr lang="pt-BR" dirty="0" smtClean="0"/>
              <a:t>3º </a:t>
            </a:r>
            <a:r>
              <a:rPr lang="pt-BR" dirty="0" err="1" smtClean="0"/>
              <a:t>Dercil</a:t>
            </a:r>
            <a:r>
              <a:rPr lang="pt-BR" dirty="0" smtClean="0"/>
              <a:t> [18 UM]             8º </a:t>
            </a:r>
            <a:r>
              <a:rPr lang="pt-BR" dirty="0" err="1" smtClean="0"/>
              <a:t>Decil</a:t>
            </a:r>
            <a:r>
              <a:rPr lang="pt-BR" dirty="0" smtClean="0"/>
              <a:t> [1220 UM]</a:t>
            </a:r>
          </a:p>
          <a:p>
            <a:r>
              <a:rPr lang="pt-BR" dirty="0" smtClean="0"/>
              <a:t>4º </a:t>
            </a:r>
            <a:r>
              <a:rPr lang="pt-BR" dirty="0" err="1" smtClean="0"/>
              <a:t>Dercil</a:t>
            </a:r>
            <a:r>
              <a:rPr lang="pt-BR" dirty="0" smtClean="0"/>
              <a:t> [20 UM]             9º </a:t>
            </a:r>
            <a:r>
              <a:rPr lang="pt-BR" dirty="0" err="1" smtClean="0"/>
              <a:t>Decil</a:t>
            </a:r>
            <a:r>
              <a:rPr lang="pt-BR" dirty="0" smtClean="0"/>
              <a:t> [2050 UM]</a:t>
            </a:r>
          </a:p>
          <a:p>
            <a:r>
              <a:rPr lang="pt-BR" dirty="0" smtClean="0"/>
              <a:t>5º </a:t>
            </a:r>
            <a:r>
              <a:rPr lang="pt-BR" dirty="0" err="1" smtClean="0"/>
              <a:t>Dercil</a:t>
            </a:r>
            <a:r>
              <a:rPr lang="pt-BR" dirty="0" smtClean="0"/>
              <a:t> [45 UM]             10º </a:t>
            </a:r>
            <a:r>
              <a:rPr lang="pt-BR" dirty="0" err="1" smtClean="0"/>
              <a:t>Decil</a:t>
            </a:r>
            <a:r>
              <a:rPr lang="pt-BR" dirty="0" smtClean="0"/>
              <a:t> [2080 UM]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5552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1º] Questão: qual a sua idade em anos?</a:t>
            </a:r>
            <a:endParaRPr lang="pt-BR" sz="6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68700" y="4927002"/>
            <a:ext cx="379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[___] Idade  [ ] Ignorado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5910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99355"/>
              </p:ext>
            </p:extLst>
          </p:nvPr>
        </p:nvGraphicFramePr>
        <p:xfrm>
          <a:off x="1465730" y="2420470"/>
          <a:ext cx="9384497" cy="29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1156447"/>
                <a:gridCol w="1156447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Patrimônio [C]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428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694058948484378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981048574378378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394757384848384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084756723848492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493848293837329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60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1830"/>
              </p:ext>
            </p:extLst>
          </p:nvPr>
        </p:nvGraphicFramePr>
        <p:xfrm>
          <a:off x="1465730" y="2420470"/>
          <a:ext cx="9384497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1156447"/>
                <a:gridCol w="1156447"/>
                <a:gridCol w="1156447"/>
                <a:gridCol w="1156447"/>
                <a:gridCol w="1156447"/>
                <a:gridCol w="633561"/>
                <a:gridCol w="1679333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Patrimônio [C]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56198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694058948484378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981048574378378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394757384848384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084756723848492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493848293837329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465728" y="2354813"/>
            <a:ext cx="1277469" cy="3055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65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84361"/>
              </p:ext>
            </p:extLst>
          </p:nvPr>
        </p:nvGraphicFramePr>
        <p:xfrm>
          <a:off x="1896034" y="2103866"/>
          <a:ext cx="861847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68"/>
                <a:gridCol w="722430"/>
                <a:gridCol w="722430"/>
                <a:gridCol w="722430"/>
                <a:gridCol w="965518"/>
                <a:gridCol w="1049075"/>
                <a:gridCol w="1049075"/>
                <a:gridCol w="1049075"/>
                <a:gridCol w="1049075"/>
              </a:tblGrid>
              <a:tr h="237953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 Código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Estudo [B]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Água [D]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Energia [E]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Comida [F]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Trabalho [G]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Patrimônio [C]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Idade [A]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SOMA</a:t>
                      </a:r>
                      <a:endParaRPr lang="pt-BR" sz="1100" dirty="0"/>
                    </a:p>
                  </a:txBody>
                  <a:tcPr/>
                </a:tc>
              </a:tr>
              <a:tr h="318746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0,523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987043876932742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0,635</a:t>
                      </a:r>
                      <a:endParaRPr lang="pt-BR" b="1" dirty="0"/>
                    </a:p>
                  </a:txBody>
                  <a:tcPr/>
                </a:tc>
              </a:tr>
              <a:tr h="356198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493848293837329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0,568</a:t>
                      </a:r>
                      <a:endParaRPr lang="pt-BR" b="1" dirty="0"/>
                    </a:p>
                  </a:txBody>
                  <a:tcPr/>
                </a:tc>
              </a:tr>
              <a:tr h="356198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694058948484378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0,789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981048574378378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0,125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394757384848384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0,145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b="1" dirty="0" smtClean="0"/>
                        <a:t>084756723848492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0,985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 flipH="1" flipV="1">
            <a:off x="1990163" y="1893237"/>
            <a:ext cx="1021981" cy="34336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7890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LU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209" y="2122169"/>
            <a:ext cx="3300319" cy="32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117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18211" y="2366682"/>
            <a:ext cx="312136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b="1" dirty="0" smtClean="0">
                <a:solidFill>
                  <a:schemeClr val="accent4">
                    <a:lumMod val="75000"/>
                  </a:schemeClr>
                </a:solidFill>
              </a:rPr>
              <a:t>FIM</a:t>
            </a:r>
            <a:endParaRPr lang="pt-BR" sz="13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2º] Questão: qual o seu nome?</a:t>
            </a:r>
            <a:endParaRPr lang="pt-BR" sz="6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61708" y="5034578"/>
            <a:ext cx="891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[_______________________] Nome [ ] Ignorado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72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/>
              <a:t>3</a:t>
            </a:r>
            <a:r>
              <a:rPr lang="pt-BR" sz="6000" dirty="0" smtClean="0"/>
              <a:t>º] Qual o país onde você reside?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421393" y="4991548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[____] País [ ] Ignorado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3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4º] Qual a cidade/UNIDADE DE SUA FEDERAÇÃO que você reside?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301765" y="4991548"/>
            <a:ext cx="820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[_____________________/_________________] Cidade/Estado    [ ] Ignorado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2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/>
              <a:t>5</a:t>
            </a:r>
            <a:r>
              <a:rPr lang="pt-BR" sz="6000" dirty="0" smtClean="0"/>
              <a:t>º] Quantos anos de estudo você já estudou em sua vida?</a:t>
            </a:r>
            <a:endParaRPr lang="pt-BR" sz="6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21393" y="4991548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[____] Anos de estudo  [ ] Ignorado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45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421850" cy="2590800"/>
          </a:xfrm>
        </p:spPr>
        <p:txBody>
          <a:bodyPr/>
          <a:lstStyle/>
          <a:p>
            <a:r>
              <a:rPr lang="pt-BR" sz="6000" dirty="0"/>
              <a:t>6</a:t>
            </a:r>
            <a:r>
              <a:rPr lang="pt-BR" sz="6000" dirty="0" smtClean="0"/>
              <a:t>º] Qual o valor presumido do seu patrimônio, incluindo todos os rendimentos já conquistados?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227755" y="5131398"/>
            <a:ext cx="579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[_____________________] Moeda Local [  ] Ignorado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16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421850" cy="2590800"/>
          </a:xfrm>
        </p:spPr>
        <p:txBody>
          <a:bodyPr/>
          <a:lstStyle/>
          <a:p>
            <a:r>
              <a:rPr lang="pt-BR" sz="6000" dirty="0" smtClean="0"/>
              <a:t>7º] Quanto você gasta com consumo de água por mês?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98494" y="4991548"/>
            <a:ext cx="945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[____] Moeda Local    [ ] Ignorado [  ] Uso recursos naturais [   ] Não disponível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3250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ão">
  <a:themeElements>
    <a:clrScheme name="Sabã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ã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ã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146</TotalTime>
  <Words>1113</Words>
  <Application>Microsoft Office PowerPoint</Application>
  <PresentationFormat>Widescreen</PresentationFormat>
  <Paragraphs>353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Century Gothic</vt:lpstr>
      <vt:lpstr>Garamond</vt:lpstr>
      <vt:lpstr>Sabão</vt:lpstr>
      <vt:lpstr>Ideias para o 1º Censo Mundial da Humanidade</vt:lpstr>
      <vt:lpstr>ESTE QUESTIONÁRIO É COMPOSTO POR APENAS 10 PERGUNTAS</vt:lpstr>
      <vt:lpstr>1º] Questão: qual a sua idade em anos?</vt:lpstr>
      <vt:lpstr>2º] Questão: qual o seu nome?</vt:lpstr>
      <vt:lpstr>3º] Qual o país onde você reside?</vt:lpstr>
      <vt:lpstr>4º] Qual a cidade/UNIDADE DE SUA FEDERAÇÃO que você reside?</vt:lpstr>
      <vt:lpstr>5º] Quantos anos de estudo você já estudou em sua vida?</vt:lpstr>
      <vt:lpstr>6º] Qual o valor presumido do seu patrimônio, incluindo todos os rendimentos já conquistados?</vt:lpstr>
      <vt:lpstr>7º] Quanto você gasta com consumo de água por mês?</vt:lpstr>
      <vt:lpstr>8º] Quanto você gasta com consumo de energia?</vt:lpstr>
      <vt:lpstr>9º] Quantos tipos diferentes de alimentos você costuma comer em um mês?</vt:lpstr>
      <vt:lpstr>10º] Quantos anos de trabalho você já realizou?</vt:lpstr>
      <vt:lpstr>Total de entrevistados 9,6 bilhões de habitantes ano 2025</vt:lpstr>
      <vt:lpstr>SETTING ANALÍTICO: ANÁLISE DE CLUSTER PARA MELHOR GERENCIAMENTO DAS POLÍTICAS POPULACIONAIS</vt:lpstr>
      <vt:lpstr>Tempo de cálculo para o resultado: 24 horas Coleta via urna eletrônica/smartphone/smart tv/ internet semelhante sistema de votação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Ideias para o 1º Censo Mundial da Humanidade</dc:title>
  <dc:creator>Max</dc:creator>
  <cp:lastModifiedBy>Max</cp:lastModifiedBy>
  <cp:revision>20</cp:revision>
  <dcterms:created xsi:type="dcterms:W3CDTF">2016-11-23T21:15:35Z</dcterms:created>
  <dcterms:modified xsi:type="dcterms:W3CDTF">2016-11-23T23:41:58Z</dcterms:modified>
</cp:coreProperties>
</file>