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37" r:id="rId2"/>
  </p:sldMasterIdLst>
  <p:sldIdLst>
    <p:sldId id="256" r:id="rId3"/>
    <p:sldId id="257" r:id="rId4"/>
    <p:sldId id="291" r:id="rId5"/>
    <p:sldId id="258" r:id="rId6"/>
    <p:sldId id="260" r:id="rId7"/>
    <p:sldId id="261" r:id="rId8"/>
    <p:sldId id="259" r:id="rId9"/>
    <p:sldId id="273" r:id="rId10"/>
    <p:sldId id="262" r:id="rId11"/>
    <p:sldId id="263" r:id="rId12"/>
    <p:sldId id="264" r:id="rId13"/>
    <p:sldId id="265" r:id="rId14"/>
    <p:sldId id="266" r:id="rId15"/>
    <p:sldId id="267" r:id="rId16"/>
    <p:sldId id="268" r:id="rId17"/>
    <p:sldId id="269" r:id="rId18"/>
    <p:sldId id="270" r:id="rId19"/>
    <p:sldId id="272" r:id="rId20"/>
    <p:sldId id="274" r:id="rId21"/>
    <p:sldId id="271" r:id="rId22"/>
    <p:sldId id="275" r:id="rId23"/>
    <p:sldId id="276" r:id="rId24"/>
    <p:sldId id="283" r:id="rId25"/>
    <p:sldId id="277" r:id="rId26"/>
    <p:sldId id="278" r:id="rId27"/>
    <p:sldId id="279" r:id="rId28"/>
    <p:sldId id="281" r:id="rId29"/>
    <p:sldId id="280" r:id="rId30"/>
    <p:sldId id="282" r:id="rId31"/>
    <p:sldId id="284" r:id="rId32"/>
    <p:sldId id="285" r:id="rId33"/>
    <p:sldId id="286" r:id="rId34"/>
    <p:sldId id="287" r:id="rId35"/>
    <p:sldId id="288" r:id="rId36"/>
    <p:sldId id="289" r:id="rId37"/>
    <p:sldId id="292" r:id="rId38"/>
    <p:sldId id="290"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1" d="100"/>
          <a:sy n="71" d="100"/>
        </p:scale>
        <p:origin x="90" y="5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2000317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43607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smtClean="0"/>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23020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997060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59671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416656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308979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6BCE482-91EB-43E2-9922-45A06F187C7A}" type="datetimeFigureOut">
              <a:rPr lang="pt-BR" smtClean="0"/>
              <a:t>30/04/2016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906553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6BCE482-91EB-43E2-9922-45A06F187C7A}" type="datetimeFigureOut">
              <a:rPr lang="pt-BR" smtClean="0"/>
              <a:t>30/04/2016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718499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6BCE482-91EB-43E2-9922-45A06F187C7A}" type="datetimeFigureOut">
              <a:rPr lang="pt-BR" smtClean="0"/>
              <a:t>30/04/2016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166206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644372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232361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15645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2681946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96076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6BCE482-91EB-43E2-9922-45A06F187C7A}" type="datetimeFigureOut">
              <a:rPr lang="pt-BR" smtClean="0"/>
              <a:t>30/04/2016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174244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140681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45127" y="2507550"/>
            <a:ext cx="5156200"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7550"/>
            <a:ext cx="5181601" cy="36805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6BCE482-91EB-43E2-9922-45A06F187C7A}" type="datetimeFigureOut">
              <a:rPr lang="pt-BR" smtClean="0"/>
              <a:t>30/04/2016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0A34EC2-96ED-4007-B2D0-076A650B9908}" type="slidenum">
              <a:rPr lang="pt-BR" smtClean="0"/>
              <a:t>‹nº›</a:t>
            </a:fld>
            <a:endParaRPr lang="pt-BR"/>
          </a:p>
        </p:txBody>
      </p:sp>
      <p:sp>
        <p:nvSpPr>
          <p:cNvPr id="10" name="Title 9"/>
          <p:cNvSpPr>
            <a:spLocks noGrp="1"/>
          </p:cNvSpPr>
          <p:nvPr>
            <p:ph type="title"/>
          </p:nvPr>
        </p:nvSpPr>
        <p:spPr/>
        <p:txBody>
          <a:bodyPr/>
          <a:lstStyle/>
          <a:p>
            <a:r>
              <a:rPr lang="pt-BR" smtClean="0"/>
              <a:t>Clique para editar o título mestre</a:t>
            </a:r>
            <a:endParaRPr lang="en-US" dirty="0"/>
          </a:p>
        </p:txBody>
      </p:sp>
    </p:spTree>
    <p:extLst>
      <p:ext uri="{BB962C8B-B14F-4D97-AF65-F5344CB8AC3E}">
        <p14:creationId xmlns:p14="http://schemas.microsoft.com/office/powerpoint/2010/main" val="236004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6BCE482-91EB-43E2-9922-45A06F187C7A}" type="datetimeFigureOut">
              <a:rPr lang="pt-BR" smtClean="0"/>
              <a:t>30/04/2016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0A34EC2-96ED-4007-B2D0-076A650B9908}" type="slidenum">
              <a:rPr lang="pt-BR" smtClean="0"/>
              <a:t>‹nº›</a:t>
            </a:fld>
            <a:endParaRPr lang="pt-BR"/>
          </a:p>
        </p:txBody>
      </p:sp>
      <p:sp>
        <p:nvSpPr>
          <p:cNvPr id="6" name="Title 5"/>
          <p:cNvSpPr>
            <a:spLocks noGrp="1"/>
          </p:cNvSpPr>
          <p:nvPr>
            <p:ph type="title"/>
          </p:nvPr>
        </p:nvSpPr>
        <p:spPr/>
        <p:txBody>
          <a:bodyPr/>
          <a:lstStyle/>
          <a:p>
            <a:r>
              <a:rPr lang="pt-BR" smtClean="0"/>
              <a:t>Clique para editar o título mestre</a:t>
            </a:r>
            <a:endParaRPr lang="en-US"/>
          </a:p>
        </p:txBody>
      </p:sp>
    </p:spTree>
    <p:extLst>
      <p:ext uri="{BB962C8B-B14F-4D97-AF65-F5344CB8AC3E}">
        <p14:creationId xmlns:p14="http://schemas.microsoft.com/office/powerpoint/2010/main" val="254082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CE482-91EB-43E2-9922-45A06F187C7A}" type="datetimeFigureOut">
              <a:rPr lang="pt-BR" smtClean="0"/>
              <a:t>30/04/2016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240438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smtClean="0"/>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15607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smtClean="0"/>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6BCE482-91EB-43E2-9922-45A06F187C7A}" type="datetimeFigureOut">
              <a:rPr lang="pt-BR" smtClean="0"/>
              <a:t>30/04/2016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0A34EC2-96ED-4007-B2D0-076A650B9908}" type="slidenum">
              <a:rPr lang="pt-BR" smtClean="0"/>
              <a:t>‹nº›</a:t>
            </a:fld>
            <a:endParaRPr lang="pt-BR"/>
          </a:p>
        </p:txBody>
      </p:sp>
    </p:spTree>
    <p:extLst>
      <p:ext uri="{BB962C8B-B14F-4D97-AF65-F5344CB8AC3E}">
        <p14:creationId xmlns:p14="http://schemas.microsoft.com/office/powerpoint/2010/main" val="391909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6BCE482-91EB-43E2-9922-45A06F187C7A}" type="datetimeFigureOut">
              <a:rPr lang="pt-BR" smtClean="0"/>
              <a:t>30/04/2016</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0A34EC2-96ED-4007-B2D0-076A650B9908}" type="slidenum">
              <a:rPr lang="pt-BR" smtClean="0"/>
              <a:t>‹nº›</a:t>
            </a:fld>
            <a:endParaRPr lang="pt-BR"/>
          </a:p>
        </p:txBody>
      </p:sp>
    </p:spTree>
    <p:extLst>
      <p:ext uri="{BB962C8B-B14F-4D97-AF65-F5344CB8AC3E}">
        <p14:creationId xmlns:p14="http://schemas.microsoft.com/office/powerpoint/2010/main" val="383617400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CE482-91EB-43E2-9922-45A06F187C7A}" type="datetimeFigureOut">
              <a:rPr lang="pt-BR" smtClean="0"/>
              <a:t>30/04/2016</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34EC2-96ED-4007-B2D0-076A650B9908}" type="slidenum">
              <a:rPr lang="pt-BR" smtClean="0"/>
              <a:t>‹nº›</a:t>
            </a:fld>
            <a:endParaRPr lang="pt-BR"/>
          </a:p>
        </p:txBody>
      </p:sp>
    </p:spTree>
    <p:extLst>
      <p:ext uri="{BB962C8B-B14F-4D97-AF65-F5344CB8AC3E}">
        <p14:creationId xmlns:p14="http://schemas.microsoft.com/office/powerpoint/2010/main" val="109750093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6.gi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6.gi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b="1" dirty="0" smtClean="0">
                <a:solidFill>
                  <a:schemeClr val="accent6">
                    <a:lumMod val="75000"/>
                  </a:schemeClr>
                </a:solidFill>
              </a:rPr>
              <a:t>Continentes e Funções na Psique Humana</a:t>
            </a:r>
            <a:endParaRPr lang="pt-BR" b="1" dirty="0">
              <a:solidFill>
                <a:schemeClr val="accent6">
                  <a:lumMod val="75000"/>
                </a:schemeClr>
              </a:solidFill>
            </a:endParaRPr>
          </a:p>
        </p:txBody>
      </p:sp>
      <p:sp>
        <p:nvSpPr>
          <p:cNvPr id="3" name="Subtítulo 2"/>
          <p:cNvSpPr>
            <a:spLocks noGrp="1"/>
          </p:cNvSpPr>
          <p:nvPr>
            <p:ph type="subTitle" idx="1"/>
          </p:nvPr>
        </p:nvSpPr>
        <p:spPr/>
        <p:txBody>
          <a:bodyPr/>
          <a:lstStyle/>
          <a:p>
            <a:r>
              <a:rPr lang="pt-BR" dirty="0" smtClean="0">
                <a:solidFill>
                  <a:schemeClr val="accent6">
                    <a:lumMod val="50000"/>
                  </a:schemeClr>
                </a:solidFill>
              </a:rPr>
              <a:t>MAX DINIZ CRUZEIRO</a:t>
            </a:r>
          </a:p>
          <a:p>
            <a:r>
              <a:rPr lang="pt-BR" dirty="0" err="1" smtClean="0">
                <a:solidFill>
                  <a:schemeClr val="accent6">
                    <a:lumMod val="50000"/>
                  </a:schemeClr>
                </a:solidFill>
              </a:rPr>
              <a:t>LenderBook</a:t>
            </a:r>
            <a:r>
              <a:rPr lang="pt-BR" dirty="0" smtClean="0">
                <a:solidFill>
                  <a:schemeClr val="accent6">
                    <a:lumMod val="50000"/>
                  </a:schemeClr>
                </a:solidFill>
              </a:rPr>
              <a:t> </a:t>
            </a:r>
            <a:r>
              <a:rPr lang="pt-BR" dirty="0" err="1" smtClean="0">
                <a:solidFill>
                  <a:schemeClr val="accent6">
                    <a:lumMod val="50000"/>
                  </a:schemeClr>
                </a:solidFill>
              </a:rPr>
              <a:t>Company</a:t>
            </a:r>
            <a:endParaRPr lang="pt-BR" dirty="0">
              <a:solidFill>
                <a:schemeClr val="accent6">
                  <a:lumMod val="50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54620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lstStyle/>
          <a:p>
            <a:pPr marL="0" indent="0" algn="just">
              <a:buNone/>
            </a:pPr>
            <a:r>
              <a:rPr lang="pt-BR" b="1" i="1" dirty="0" smtClean="0">
                <a:solidFill>
                  <a:schemeClr val="accent6">
                    <a:lumMod val="75000"/>
                  </a:schemeClr>
                </a:solidFill>
              </a:rPr>
              <a:t>Como também raciocinar um mecanismo de autotutela do indivíduo (</a:t>
            </a:r>
            <a:r>
              <a:rPr lang="pt-BR" b="1" i="1" dirty="0" err="1" smtClean="0">
                <a:solidFill>
                  <a:schemeClr val="accent6">
                    <a:lumMod val="75000"/>
                  </a:schemeClr>
                </a:solidFill>
              </a:rPr>
              <a:t>Autocontinencia</a:t>
            </a:r>
            <a:r>
              <a:rPr lang="pt-BR" b="1" i="1" dirty="0" smtClean="0">
                <a:solidFill>
                  <a:schemeClr val="accent6">
                    <a:lumMod val="75000"/>
                  </a:schemeClr>
                </a:solidFill>
              </a:rPr>
              <a:t>) em que ele é capaz de efetuar retenções sobre o ciclo </a:t>
            </a:r>
            <a:r>
              <a:rPr lang="pt-BR" b="1" i="1" dirty="0" err="1" smtClean="0">
                <a:solidFill>
                  <a:schemeClr val="accent6">
                    <a:lumMod val="75000"/>
                  </a:schemeClr>
                </a:solidFill>
              </a:rPr>
              <a:t>reprodutório</a:t>
            </a:r>
            <a:r>
              <a:rPr lang="pt-BR" b="1" i="1" dirty="0" smtClean="0">
                <a:solidFill>
                  <a:schemeClr val="accent6">
                    <a:lumMod val="75000"/>
                  </a:schemeClr>
                </a:solidFill>
              </a:rPr>
              <a:t> de eventos na formulação contínua de continentes de que nada servem se não forem aplicados ou utilizados em uma rotina sequenciada geradora de ideação.</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686653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normAutofit lnSpcReduction="10000"/>
          </a:bodyPr>
          <a:lstStyle/>
          <a:p>
            <a:pPr marL="0" indent="0" algn="just">
              <a:buNone/>
            </a:pPr>
            <a:r>
              <a:rPr lang="pt-BR" b="1" i="1" dirty="0" smtClean="0">
                <a:solidFill>
                  <a:schemeClr val="accent6">
                    <a:lumMod val="75000"/>
                  </a:schemeClr>
                </a:solidFill>
              </a:rPr>
              <a:t>Cada subcontinente irá integrar uma verdade presente na realidade fabricada no interior deste indivíduo que irá se somar as tratativas que uma função delimitadora deste indivíduo irá efetuar um regramento e uma custódia que se exerce, que no caso analítico é desenvolvido em determinados aspectos aos pares, mas que na vida prática este movimento ocorre a todo momento de forma simbiótica dentro de um mesmo indivíduo.</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884833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19918" cy="5464269"/>
          </a:xfrm>
        </p:spPr>
        <p:txBody>
          <a:bodyPr>
            <a:normAutofit/>
          </a:bodyPr>
          <a:lstStyle/>
          <a:p>
            <a:pPr marL="0" indent="0" algn="just">
              <a:buNone/>
            </a:pPr>
            <a:r>
              <a:rPr lang="pt-BR" b="1" i="1" dirty="0" smtClean="0">
                <a:solidFill>
                  <a:schemeClr val="accent6">
                    <a:lumMod val="75000"/>
                  </a:schemeClr>
                </a:solidFill>
              </a:rPr>
              <a:t>Da mesma forma que o analista desenvolve uma função de sobrevivência, de reconhecimento e de teor abstrato, também cada indivíduo desenvolve suas funções essenciais a sua existência.</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144227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fontScale="92500"/>
          </a:bodyPr>
          <a:lstStyle/>
          <a:p>
            <a:pPr marL="0" indent="0" algn="just">
              <a:buNone/>
            </a:pPr>
            <a:r>
              <a:rPr lang="pt-BR" b="1" i="1" dirty="0" smtClean="0">
                <a:solidFill>
                  <a:schemeClr val="accent6">
                    <a:lumMod val="75000"/>
                  </a:schemeClr>
                </a:solidFill>
              </a:rPr>
              <a:t>Para um leitor leigo, o entendimento de funções é uma simples relação matemática do que fora apreendido e que está armazenado no sistema mnêmico de um indivíduo que em contraste com a apreensão última, desperta mecanismos ligados aos fatores de desenvolvimento que promovem uma ação, ou mudança de sentido capaz de deslocar uma intencionalidade de uma força na gestão deste próprio indivíduo.</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957149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a:bodyPr>
          <a:lstStyle/>
          <a:p>
            <a:pPr marL="0" indent="0" algn="just">
              <a:buNone/>
            </a:pPr>
            <a:r>
              <a:rPr lang="pt-BR" b="1" i="1" dirty="0" smtClean="0">
                <a:solidFill>
                  <a:schemeClr val="accent6">
                    <a:lumMod val="75000"/>
                  </a:schemeClr>
                </a:solidFill>
              </a:rPr>
              <a:t>Assim, as funções percebidas por </a:t>
            </a:r>
            <a:r>
              <a:rPr lang="pt-BR" b="1" i="1" dirty="0" err="1" smtClean="0">
                <a:solidFill>
                  <a:schemeClr val="accent6">
                    <a:lumMod val="75000"/>
                  </a:schemeClr>
                </a:solidFill>
              </a:rPr>
              <a:t>Bion</a:t>
            </a:r>
            <a:r>
              <a:rPr lang="pt-BR" b="1" i="1" dirty="0" smtClean="0">
                <a:solidFill>
                  <a:schemeClr val="accent6">
                    <a:lumMod val="75000"/>
                  </a:schemeClr>
                </a:solidFill>
              </a:rPr>
              <a:t>, são apenas algumas indicações iniciais de como os indivíduos se organizam para gestar as informações num nível simbólico que permita coordenar o que de novo adentra sobre este indivíduo e um conteúdo previamente absorvido, armazenado este, e que serve de registro de sua </a:t>
            </a:r>
            <a:r>
              <a:rPr lang="pt-BR" b="1" i="1" dirty="0" err="1" smtClean="0">
                <a:solidFill>
                  <a:schemeClr val="accent6">
                    <a:lumMod val="75000"/>
                  </a:schemeClr>
                </a:solidFill>
              </a:rPr>
              <a:t>historização</a:t>
            </a:r>
            <a:r>
              <a:rPr lang="pt-BR" b="1" i="1" dirty="0" smtClean="0">
                <a:solidFill>
                  <a:schemeClr val="accent6">
                    <a:lumMod val="75000"/>
                  </a:schemeClr>
                </a:solidFill>
              </a:rPr>
              <a:t> de vida.</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80194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a:bodyPr>
          <a:lstStyle/>
          <a:p>
            <a:pPr marL="0" indent="0" algn="just">
              <a:buNone/>
            </a:pPr>
            <a:r>
              <a:rPr lang="pt-BR" b="1" i="1" dirty="0" smtClean="0">
                <a:solidFill>
                  <a:schemeClr val="accent6">
                    <a:lumMod val="75000"/>
                  </a:schemeClr>
                </a:solidFill>
              </a:rPr>
              <a:t>A relação de continente e conteúdo é um raciocino bastante complexo. O continente está mais para a ativação de recursos que podem ser utilizados num dado momento que servem como um prefácio da consciência em que é permitido interagir num dado momento de prelúdio da vida de um indivíduo. </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76620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a:bodyPr>
          <a:lstStyle/>
          <a:p>
            <a:pPr marL="0" indent="0" algn="just">
              <a:buNone/>
            </a:pPr>
            <a:r>
              <a:rPr lang="pt-BR" b="1" i="1" dirty="0" smtClean="0">
                <a:solidFill>
                  <a:schemeClr val="accent6">
                    <a:lumMod val="75000"/>
                  </a:schemeClr>
                </a:solidFill>
              </a:rPr>
              <a:t>Por outro lado, um conteúdo é uma moção estrangeira do continente, de esfera mnêmica em que a experimentação tornou possível o registro da afetação que eclodirá sobre este indivíduo como um eixo de abstração, inerente a manifestação de uma de suas múltiplas funções de vida.</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18118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a:bodyPr>
          <a:lstStyle/>
          <a:p>
            <a:pPr marL="0" indent="0" algn="just">
              <a:buNone/>
            </a:pPr>
            <a:r>
              <a:rPr lang="pt-BR" b="1" i="1" dirty="0" smtClean="0">
                <a:solidFill>
                  <a:schemeClr val="accent6">
                    <a:lumMod val="75000"/>
                  </a:schemeClr>
                </a:solidFill>
              </a:rPr>
              <a:t>Assim os indivíduos se condicionam a alternar suas estruturas continentes entre afetações que mais se assemelham a manutenção de um sonho (</a:t>
            </a:r>
            <a:r>
              <a:rPr lang="pt-BR" b="1" i="1" dirty="0" err="1" smtClean="0">
                <a:solidFill>
                  <a:schemeClr val="accent6">
                    <a:lumMod val="75000"/>
                  </a:schemeClr>
                </a:solidFill>
              </a:rPr>
              <a:t>Rêverie</a:t>
            </a:r>
            <a:r>
              <a:rPr lang="pt-BR" b="1" i="1" dirty="0" smtClean="0">
                <a:solidFill>
                  <a:schemeClr val="accent6">
                    <a:lumMod val="75000"/>
                  </a:schemeClr>
                </a:solidFill>
              </a:rPr>
              <a:t>), ou, ao desencadeamento de sensações que tem por fundamento a manutenção de um equilíbrio, semelhante a um </a:t>
            </a:r>
            <a:r>
              <a:rPr lang="pt-BR" b="1" i="1" dirty="0" err="1" smtClean="0">
                <a:solidFill>
                  <a:schemeClr val="accent6">
                    <a:lumMod val="75000"/>
                  </a:schemeClr>
                </a:solidFill>
              </a:rPr>
              <a:t>tutoramento</a:t>
            </a:r>
            <a:r>
              <a:rPr lang="pt-BR" b="1" i="1" dirty="0" smtClean="0">
                <a:solidFill>
                  <a:schemeClr val="accent6">
                    <a:lumMod val="75000"/>
                  </a:schemeClr>
                </a:solidFill>
              </a:rPr>
              <a:t> materno conhecido como holding.</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867015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733365" cy="5464269"/>
          </a:xfrm>
        </p:spPr>
        <p:txBody>
          <a:bodyPr>
            <a:normAutofit lnSpcReduction="10000"/>
          </a:bodyPr>
          <a:lstStyle/>
          <a:p>
            <a:pPr marL="0" indent="0" algn="just">
              <a:buNone/>
            </a:pPr>
            <a:r>
              <a:rPr lang="pt-BR" b="1" i="1" dirty="0" smtClean="0">
                <a:solidFill>
                  <a:schemeClr val="accent6">
                    <a:lumMod val="75000"/>
                  </a:schemeClr>
                </a:solidFill>
              </a:rPr>
              <a:t>Na condição de holding o indivíduo está mais próximo de sua função de reconhecimento e sobrevivência. Já na condição de </a:t>
            </a:r>
            <a:r>
              <a:rPr lang="pt-BR" b="1" i="1" dirty="0" err="1" smtClean="0">
                <a:solidFill>
                  <a:schemeClr val="accent6">
                    <a:lumMod val="75000"/>
                  </a:schemeClr>
                </a:solidFill>
              </a:rPr>
              <a:t>Rêverie</a:t>
            </a:r>
            <a:r>
              <a:rPr lang="pt-BR" b="1" i="1" dirty="0" smtClean="0">
                <a:solidFill>
                  <a:schemeClr val="accent6">
                    <a:lumMod val="75000"/>
                  </a:schemeClr>
                </a:solidFill>
              </a:rPr>
              <a:t>, é o indivíduo mais próximo da ativação do seu continente abstrato alheia a sua função delimitadora em que se pressupõe o analista reter para o momento oportuno uma função de custódia que visa despertar o indivíduo do sonho vivenciado. </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712857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As Funções</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CaixaDeTexto 4"/>
              <p:cNvSpPr txBox="1"/>
              <p:nvPr/>
            </p:nvSpPr>
            <p:spPr>
              <a:xfrm>
                <a:off x="1027619" y="1690688"/>
                <a:ext cx="2407775" cy="23661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sz="5400" i="1" smtClean="0">
                              <a:latin typeface="Cambria Math" panose="02040503050406030204" pitchFamily="18" charset="0"/>
                            </a:rPr>
                          </m:ctrlPr>
                        </m:naryPr>
                        <m:sub>
                          <m:r>
                            <m:rPr>
                              <m:brk m:alnAt="23"/>
                            </m:rPr>
                            <a:rPr lang="pt-BR" sz="5400" b="0" i="1" smtClean="0">
                              <a:latin typeface="Cambria Math" panose="02040503050406030204" pitchFamily="18" charset="0"/>
                            </a:rPr>
                            <m:t>𝑖</m:t>
                          </m:r>
                          <m:r>
                            <a:rPr lang="pt-BR" sz="5400" b="0" i="1" smtClean="0">
                              <a:latin typeface="Cambria Math" panose="02040503050406030204" pitchFamily="18" charset="0"/>
                            </a:rPr>
                            <m:t>=0</m:t>
                          </m:r>
                        </m:sub>
                        <m:sup>
                          <m:r>
                            <a:rPr lang="pt-BR" sz="5400" b="0" i="1" smtClean="0">
                              <a:latin typeface="Cambria Math" panose="02040503050406030204" pitchFamily="18" charset="0"/>
                            </a:rPr>
                            <m:t>𝑖</m:t>
                          </m:r>
                          <m:r>
                            <a:rPr lang="pt-BR" sz="5400" b="0" i="1" smtClean="0">
                              <a:latin typeface="Cambria Math" panose="02040503050406030204" pitchFamily="18" charset="0"/>
                            </a:rPr>
                            <m:t>=</m:t>
                          </m:r>
                          <m:r>
                            <a:rPr lang="pt-BR" sz="5400" b="0" i="1" smtClean="0">
                              <a:latin typeface="Cambria Math" panose="02040503050406030204" pitchFamily="18" charset="0"/>
                            </a:rPr>
                            <m:t>𝑡</m:t>
                          </m:r>
                        </m:sup>
                        <m:e>
                          <m:r>
                            <a:rPr lang="pt-BR" sz="5400" b="0" i="1" smtClean="0">
                              <a:latin typeface="Cambria Math" panose="02040503050406030204" pitchFamily="18" charset="0"/>
                            </a:rPr>
                            <m:t>𝑓</m:t>
                          </m:r>
                          <m:r>
                            <a:rPr lang="pt-BR" sz="5400" b="0" i="1" smtClean="0">
                              <a:latin typeface="Cambria Math" panose="02040503050406030204" pitchFamily="18" charset="0"/>
                            </a:rPr>
                            <m:t>(</m:t>
                          </m:r>
                          <m:r>
                            <a:rPr lang="pt-BR" sz="5400" b="0" i="1" smtClean="0">
                              <a:latin typeface="Cambria Math" panose="02040503050406030204" pitchFamily="18" charset="0"/>
                            </a:rPr>
                            <m:t>𝑖</m:t>
                          </m:r>
                          <m:r>
                            <a:rPr lang="pt-BR" sz="5400" b="0" i="1" smtClean="0">
                              <a:latin typeface="Cambria Math" panose="02040503050406030204" pitchFamily="18" charset="0"/>
                            </a:rPr>
                            <m:t>)</m:t>
                          </m:r>
                        </m:e>
                      </m:nary>
                    </m:oMath>
                  </m:oMathPara>
                </a14:m>
                <a:endParaRPr lang="pt-BR" sz="540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1027619" y="1690688"/>
                <a:ext cx="2407775" cy="2366161"/>
              </a:xfrm>
              <a:prstGeom prst="rect">
                <a:avLst/>
              </a:prstGeom>
              <a:blipFill rotWithShape="0">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7" name="CaixaDeTexto 6"/>
              <p:cNvSpPr txBox="1"/>
              <p:nvPr/>
            </p:nvSpPr>
            <p:spPr>
              <a:xfrm>
                <a:off x="8422361" y="2019968"/>
                <a:ext cx="2731645" cy="18977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pt-BR" sz="5400" i="1" smtClean="0">
                              <a:latin typeface="Cambria Math" panose="02040503050406030204" pitchFamily="18" charset="0"/>
                            </a:rPr>
                          </m:ctrlPr>
                        </m:naryPr>
                        <m:sub>
                          <m:r>
                            <m:rPr>
                              <m:brk m:alnAt="23"/>
                            </m:rPr>
                            <a:rPr lang="pt-BR" sz="5400" b="0" i="1" smtClean="0">
                              <a:latin typeface="Cambria Math" panose="02040503050406030204" pitchFamily="18" charset="0"/>
                            </a:rPr>
                            <m:t>𝑖</m:t>
                          </m:r>
                          <m:r>
                            <a:rPr lang="pt-BR" sz="5400" b="0" i="1" smtClean="0">
                              <a:latin typeface="Cambria Math" panose="02040503050406030204" pitchFamily="18" charset="0"/>
                            </a:rPr>
                            <m:t>=0</m:t>
                          </m:r>
                        </m:sub>
                        <m:sup>
                          <m:r>
                            <a:rPr lang="pt-BR" sz="5400" b="0" i="1" smtClean="0">
                              <a:latin typeface="Cambria Math" panose="02040503050406030204" pitchFamily="18" charset="0"/>
                            </a:rPr>
                            <m:t>𝑖</m:t>
                          </m:r>
                          <m:r>
                            <a:rPr lang="pt-BR" sz="5400" b="0" i="1" smtClean="0">
                              <a:latin typeface="Cambria Math" panose="02040503050406030204" pitchFamily="18" charset="0"/>
                            </a:rPr>
                            <m:t>=</m:t>
                          </m:r>
                          <m:r>
                            <a:rPr lang="pt-BR" sz="5400" b="0" i="1" smtClean="0">
                              <a:latin typeface="Cambria Math" panose="02040503050406030204" pitchFamily="18" charset="0"/>
                            </a:rPr>
                            <m:t>𝑡</m:t>
                          </m:r>
                        </m:sup>
                        <m:e>
                          <m:r>
                            <a:rPr lang="pt-BR" sz="5400" b="0" i="1" smtClean="0">
                              <a:latin typeface="Cambria Math" panose="02040503050406030204" pitchFamily="18" charset="0"/>
                            </a:rPr>
                            <m:t>𝑓</m:t>
                          </m:r>
                          <m:r>
                            <a:rPr lang="pt-BR" sz="5400" b="0" i="1" smtClean="0">
                              <a:latin typeface="Cambria Math" panose="02040503050406030204" pitchFamily="18" charset="0"/>
                            </a:rPr>
                            <m:t>(</m:t>
                          </m:r>
                          <m:r>
                            <a:rPr lang="pt-BR" sz="5400" b="0" i="1" smtClean="0">
                              <a:latin typeface="Cambria Math" panose="02040503050406030204" pitchFamily="18" charset="0"/>
                            </a:rPr>
                            <m:t>𝑖</m:t>
                          </m:r>
                          <m:r>
                            <a:rPr lang="pt-BR" sz="5400" b="0" i="1" smtClean="0">
                              <a:latin typeface="Cambria Math" panose="02040503050406030204" pitchFamily="18" charset="0"/>
                            </a:rPr>
                            <m:t>)</m:t>
                          </m:r>
                        </m:e>
                      </m:nary>
                    </m:oMath>
                  </m:oMathPara>
                </a14:m>
                <a:endParaRPr lang="pt-BR" sz="54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8422361" y="2019968"/>
                <a:ext cx="2731645" cy="1897764"/>
              </a:xfrm>
              <a:prstGeom prst="rect">
                <a:avLst/>
              </a:prstGeom>
              <a:blipFill rotWithShape="0">
                <a:blip r:embed="rId3"/>
                <a:stretch>
                  <a:fillRect/>
                </a:stretch>
              </a:blipFill>
            </p:spPr>
            <p:txBody>
              <a:bodyPr/>
              <a:lstStyle/>
              <a:p>
                <a:r>
                  <a:rPr lang="pt-BR">
                    <a:noFill/>
                  </a:rPr>
                  <a:t> </a:t>
                </a:r>
              </a:p>
            </p:txBody>
          </p:sp>
        </mc:Fallback>
      </mc:AlternateContent>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127" y="1466851"/>
            <a:ext cx="2857500" cy="4381500"/>
          </a:xfrm>
          <a:prstGeom prst="rect">
            <a:avLst/>
          </a:prstGeom>
        </p:spPr>
      </p:pic>
      <p:sp>
        <p:nvSpPr>
          <p:cNvPr id="9" name="CaixaDeTexto 8"/>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75051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Continente Psíquico</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7250" y="2810669"/>
            <a:ext cx="2857500" cy="2381250"/>
          </a:xfrm>
        </p:spPr>
      </p:pic>
      <p:sp>
        <p:nvSpPr>
          <p:cNvPr id="5" name="Retângulo 4"/>
          <p:cNvSpPr/>
          <p:nvPr/>
        </p:nvSpPr>
        <p:spPr>
          <a:xfrm>
            <a:off x="0" y="2194560"/>
            <a:ext cx="12192000" cy="101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0" y="4796809"/>
            <a:ext cx="12191999" cy="1011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212578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As Funções</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7" name="CaixaDeTexto 6"/>
              <p:cNvSpPr txBox="1"/>
              <p:nvPr/>
            </p:nvSpPr>
            <p:spPr>
              <a:xfrm>
                <a:off x="2909046" y="2699341"/>
                <a:ext cx="2816284" cy="10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sz="5400" i="1" smtClean="0">
                              <a:latin typeface="Cambria Math" panose="02040503050406030204" pitchFamily="18" charset="0"/>
                            </a:rPr>
                          </m:ctrlPr>
                        </m:funcPr>
                        <m:fName>
                          <m:limLow>
                            <m:limLowPr>
                              <m:ctrlPr>
                                <a:rPr lang="pt-BR" sz="5400" i="1" smtClean="0">
                                  <a:latin typeface="Cambria Math" panose="02040503050406030204" pitchFamily="18" charset="0"/>
                                </a:rPr>
                              </m:ctrlPr>
                            </m:limLowPr>
                            <m:e>
                              <m:r>
                                <m:rPr>
                                  <m:sty m:val="p"/>
                                </m:rPr>
                                <a:rPr lang="pt-BR" sz="5400" i="0" smtClean="0">
                                  <a:latin typeface="Cambria Math" panose="02040503050406030204" pitchFamily="18" charset="0"/>
                                </a:rPr>
                                <m:t>lim</m:t>
                              </m:r>
                            </m:e>
                            <m:lim>
                              <m:r>
                                <a:rPr lang="pt-BR" sz="5400" b="0" i="1" smtClean="0">
                                  <a:latin typeface="Cambria Math" panose="02040503050406030204" pitchFamily="18" charset="0"/>
                                </a:rPr>
                                <m:t>𝑆</m:t>
                              </m:r>
                              <m:r>
                                <a:rPr lang="pt-BR" sz="5400" b="0" i="1" smtClean="0">
                                  <a:latin typeface="Cambria Math" panose="02040503050406030204" pitchFamily="18" charset="0"/>
                                  <a:ea typeface="Cambria Math" panose="02040503050406030204" pitchFamily="18" charset="0"/>
                                </a:rPr>
                                <m:t>→∞</m:t>
                              </m:r>
                            </m:lim>
                          </m:limLow>
                        </m:fName>
                        <m:e>
                          <m:r>
                            <a:rPr lang="pt-BR" sz="5400" b="0" i="1" smtClean="0">
                              <a:latin typeface="Cambria Math" panose="02040503050406030204" pitchFamily="18" charset="0"/>
                            </a:rPr>
                            <m:t>𝑓</m:t>
                          </m:r>
                          <m:r>
                            <a:rPr lang="pt-BR" sz="5400" b="0" i="1" smtClean="0">
                              <a:latin typeface="Cambria Math" panose="02040503050406030204" pitchFamily="18" charset="0"/>
                            </a:rPr>
                            <m:t>(</m:t>
                          </m:r>
                          <m:r>
                            <a:rPr lang="pt-BR" sz="5400" b="0" i="1" smtClean="0">
                              <a:latin typeface="Cambria Math" panose="02040503050406030204" pitchFamily="18" charset="0"/>
                            </a:rPr>
                            <m:t>𝑥</m:t>
                          </m:r>
                          <m:r>
                            <a:rPr lang="pt-BR" sz="5400" b="0" i="1" smtClean="0">
                              <a:latin typeface="Cambria Math" panose="02040503050406030204" pitchFamily="18" charset="0"/>
                            </a:rPr>
                            <m:t>)</m:t>
                          </m:r>
                        </m:e>
                      </m:func>
                    </m:oMath>
                  </m:oMathPara>
                </a14:m>
                <a:endParaRPr lang="pt-BR" sz="54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2909046" y="2699341"/>
                <a:ext cx="2816284" cy="1082797"/>
              </a:xfrm>
              <a:prstGeom prst="rect">
                <a:avLst/>
              </a:prstGeom>
              <a:blipFill rotWithShape="0">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0" y="4375349"/>
                <a:ext cx="5298141" cy="10592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3200" i="1" smtClean="0">
                          <a:latin typeface="Cambria Math" panose="02040503050406030204" pitchFamily="18" charset="0"/>
                          <a:ea typeface="Cambria Math" panose="02040503050406030204" pitchFamily="18" charset="0"/>
                        </a:rPr>
                        <m:t>𝛼</m:t>
                      </m:r>
                      <m:r>
                        <a:rPr lang="pt-BR" sz="3200" b="0" i="1" smtClean="0">
                          <a:latin typeface="Cambria Math" panose="02040503050406030204" pitchFamily="18" charset="0"/>
                          <a:ea typeface="Cambria Math" panose="02040503050406030204" pitchFamily="18" charset="0"/>
                        </a:rPr>
                        <m:t>=</m:t>
                      </m:r>
                      <m:f>
                        <m:fPr>
                          <m:ctrlPr>
                            <a:rPr lang="pt-BR" sz="3200" b="0" i="1" smtClean="0">
                              <a:latin typeface="Cambria Math" panose="02040503050406030204" pitchFamily="18" charset="0"/>
                              <a:ea typeface="Cambria Math" panose="02040503050406030204" pitchFamily="18" charset="0"/>
                            </a:rPr>
                          </m:ctrlPr>
                        </m:fPr>
                        <m:num>
                          <m:sSub>
                            <m:sSubPr>
                              <m:ctrlPr>
                                <a:rPr lang="pt-BR" sz="3200" b="0" i="1" smtClean="0">
                                  <a:latin typeface="Cambria Math" panose="02040503050406030204" pitchFamily="18" charset="0"/>
                                  <a:ea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𝐸𝑛𝑒𝑟𝑔𝑖𝑎</m:t>
                              </m:r>
                            </m:e>
                            <m:sub>
                              <m:r>
                                <a:rPr lang="pt-BR" sz="3200" b="0" i="1" smtClean="0">
                                  <a:latin typeface="Cambria Math" panose="02040503050406030204" pitchFamily="18" charset="0"/>
                                  <a:ea typeface="Cambria Math" panose="02040503050406030204" pitchFamily="18" charset="0"/>
                                </a:rPr>
                                <m:t>𝐴𝑡𝑖𝑣𝑎𝑑𝑎</m:t>
                              </m:r>
                            </m:sub>
                          </m:sSub>
                        </m:num>
                        <m:den>
                          <m:sSub>
                            <m:sSubPr>
                              <m:ctrlPr>
                                <a:rPr lang="pt-BR" sz="3200" b="0" i="1" smtClean="0">
                                  <a:latin typeface="Cambria Math" panose="02040503050406030204" pitchFamily="18" charset="0"/>
                                  <a:ea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𝑇𝑒𝑚𝑝𝑜</m:t>
                              </m:r>
                            </m:e>
                            <m:sub>
                              <m:r>
                                <a:rPr lang="pt-BR" sz="3200" b="0" i="1" smtClean="0">
                                  <a:latin typeface="Cambria Math" panose="02040503050406030204" pitchFamily="18" charset="0"/>
                                  <a:ea typeface="Cambria Math" panose="02040503050406030204" pitchFamily="18" charset="0"/>
                                </a:rPr>
                                <m:t>𝐶𝑜𝑟𝑟𝑒𝑠𝑝𝑜𝑛𝑑</m:t>
                              </m:r>
                              <m:r>
                                <a:rPr lang="pt-BR" sz="3200" b="0" i="1" smtClean="0">
                                  <a:latin typeface="Cambria Math" panose="02040503050406030204" pitchFamily="18" charset="0"/>
                                  <a:ea typeface="Cambria Math" panose="02040503050406030204" pitchFamily="18" charset="0"/>
                                </a:rPr>
                                <m:t>ê</m:t>
                              </m:r>
                              <m:r>
                                <a:rPr lang="pt-BR" sz="3200" b="0" i="1" smtClean="0">
                                  <a:latin typeface="Cambria Math" panose="02040503050406030204" pitchFamily="18" charset="0"/>
                                  <a:ea typeface="Cambria Math" panose="02040503050406030204" pitchFamily="18" charset="0"/>
                                </a:rPr>
                                <m:t>𝑛𝑐𝑖𝑎</m:t>
                              </m:r>
                            </m:sub>
                          </m:sSub>
                        </m:den>
                      </m:f>
                    </m:oMath>
                  </m:oMathPara>
                </a14:m>
                <a:endParaRPr lang="pt-BR" sz="32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0" y="4375349"/>
                <a:ext cx="5298141" cy="1059264"/>
              </a:xfrm>
              <a:prstGeom prst="rect">
                <a:avLst/>
              </a:prstGeom>
              <a:blipFill rotWithShape="0">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p:cNvSpPr txBox="1"/>
              <p:nvPr/>
            </p:nvSpPr>
            <p:spPr>
              <a:xfrm>
                <a:off x="616560" y="5707497"/>
                <a:ext cx="7401257" cy="1078629"/>
              </a:xfrm>
              <a:prstGeom prst="rect">
                <a:avLst/>
              </a:prstGeom>
              <a:noFill/>
            </p:spPr>
            <p:txBody>
              <a:bodyPr wrap="none" lIns="0" tIns="0" rIns="0" bIns="0" rtlCol="0">
                <a:spAutoFit/>
              </a:bodyPr>
              <a:lstStyle/>
              <a:p>
                <a14:m>
                  <m:oMath xmlns:m="http://schemas.openxmlformats.org/officeDocument/2006/math">
                    <m:r>
                      <a:rPr lang="pt-BR" sz="4000" i="1" smtClean="0">
                        <a:latin typeface="Cambria Math" panose="02040503050406030204" pitchFamily="18" charset="0"/>
                        <a:ea typeface="Cambria Math" panose="02040503050406030204" pitchFamily="18" charset="0"/>
                      </a:rPr>
                      <m:t>𝛽</m:t>
                    </m:r>
                    <m:r>
                      <a:rPr lang="pt-BR" sz="4000" dirty="0">
                        <a:latin typeface="Cambria Math" panose="02040503050406030204" pitchFamily="18" charset="0"/>
                      </a:rPr>
                      <m:t>=</m:t>
                    </m:r>
                    <m:f>
                      <m:fPr>
                        <m:ctrlPr>
                          <a:rPr lang="pt-BR" sz="4000" i="1" dirty="0" smtClean="0">
                            <a:latin typeface="Cambria Math" panose="02040503050406030204" pitchFamily="18" charset="0"/>
                          </a:rPr>
                        </m:ctrlPr>
                      </m:fPr>
                      <m:num>
                        <m:sSub>
                          <m:sSubPr>
                            <m:ctrlPr>
                              <a:rPr lang="pt-BR" sz="4000" i="1" dirty="0" smtClean="0">
                                <a:latin typeface="Cambria Math" panose="02040503050406030204" pitchFamily="18" charset="0"/>
                              </a:rPr>
                            </m:ctrlPr>
                          </m:sSubPr>
                          <m:e>
                            <m:r>
                              <a:rPr lang="pt-BR" sz="4000" b="0" i="1" dirty="0" smtClean="0">
                                <a:latin typeface="Cambria Math" panose="02040503050406030204" pitchFamily="18" charset="0"/>
                              </a:rPr>
                              <m:t>𝐸𝑛𝑒𝑟𝑔𝑖𝑎</m:t>
                            </m:r>
                          </m:e>
                          <m:sub>
                            <m:r>
                              <a:rPr lang="pt-BR" sz="4000" b="0" i="1" dirty="0" smtClean="0">
                                <a:latin typeface="Cambria Math" panose="02040503050406030204" pitchFamily="18" charset="0"/>
                              </a:rPr>
                              <m:t>𝐴𝑡𝑖𝑣𝑎𝑑𝑜𝑟𝑎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𝑑𝑒</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𝑆𝑎𝑡𝑖𝑠𝑓𝑎</m:t>
                            </m:r>
                            <m:r>
                              <a:rPr lang="pt-BR" sz="4000" b="0" i="1" dirty="0" smtClean="0">
                                <a:latin typeface="Cambria Math" panose="02040503050406030204" pitchFamily="18" charset="0"/>
                              </a:rPr>
                              <m:t>çã</m:t>
                            </m:r>
                            <m:r>
                              <a:rPr lang="pt-BR" sz="4000" b="0" i="1" dirty="0" smtClean="0">
                                <a:latin typeface="Cambria Math" panose="02040503050406030204" pitchFamily="18" charset="0"/>
                              </a:rPr>
                              <m:t>𝑜</m:t>
                            </m:r>
                          </m:sub>
                        </m:sSub>
                      </m:num>
                      <m:den>
                        <m:sSub>
                          <m:sSubPr>
                            <m:ctrlPr>
                              <a:rPr lang="pt-BR" sz="4000" i="1" dirty="0" smtClean="0">
                                <a:latin typeface="Cambria Math" panose="02040503050406030204" pitchFamily="18" charset="0"/>
                              </a:rPr>
                            </m:ctrlPr>
                          </m:sSubPr>
                          <m:e>
                            <m:r>
                              <a:rPr lang="pt-BR" sz="4000" b="0" i="1" dirty="0" smtClean="0">
                                <a:latin typeface="Cambria Math" panose="02040503050406030204" pitchFamily="18" charset="0"/>
                              </a:rPr>
                              <m:t>𝑇𝑒𝑚𝑝𝑜</m:t>
                            </m:r>
                          </m:e>
                          <m:sub>
                            <m:r>
                              <a:rPr lang="pt-BR" sz="4000" b="0" i="1" dirty="0" smtClean="0">
                                <a:latin typeface="Cambria Math" panose="02040503050406030204" pitchFamily="18" charset="0"/>
                              </a:rPr>
                              <m:t>𝐶𝑜𝑟𝑟𝑒𝑠𝑝𝑜𝑛𝑑</m:t>
                            </m:r>
                            <m:r>
                              <a:rPr lang="pt-BR" sz="4000" b="0" i="1" dirty="0" smtClean="0">
                                <a:latin typeface="Cambria Math" panose="02040503050406030204" pitchFamily="18" charset="0"/>
                              </a:rPr>
                              <m:t>ê</m:t>
                            </m:r>
                            <m:r>
                              <a:rPr lang="pt-BR" sz="4000" b="0" i="1" dirty="0" smtClean="0">
                                <a:latin typeface="Cambria Math" panose="02040503050406030204" pitchFamily="18" charset="0"/>
                              </a:rPr>
                              <m:t>𝑛𝑐𝑖𝑎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𝑑𝑎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𝑠𝑎𝑡𝑖𝑠𝑓𝑎</m:t>
                            </m:r>
                            <m:r>
                              <a:rPr lang="pt-BR" sz="4000" b="0" i="1" dirty="0" smtClean="0">
                                <a:latin typeface="Cambria Math" panose="02040503050406030204" pitchFamily="18" charset="0"/>
                              </a:rPr>
                              <m:t>çã</m:t>
                            </m:r>
                            <m:r>
                              <a:rPr lang="pt-BR" sz="4000" b="0" i="1" dirty="0" smtClean="0">
                                <a:latin typeface="Cambria Math" panose="02040503050406030204" pitchFamily="18" charset="0"/>
                              </a:rPr>
                              <m:t>𝑜</m:t>
                            </m:r>
                          </m:sub>
                        </m:sSub>
                      </m:den>
                    </m:f>
                  </m:oMath>
                </a14:m>
                <a:r>
                  <a:rPr lang="pt-BR" sz="4000" dirty="0" smtClean="0"/>
                  <a:t> </a:t>
                </a:r>
                <a:endParaRPr lang="pt-BR" sz="4000" dirty="0"/>
              </a:p>
            </p:txBody>
          </p:sp>
        </mc:Choice>
        <mc:Fallback xmlns="">
          <p:sp>
            <p:nvSpPr>
              <p:cNvPr id="9" name="CaixaDeTexto 8"/>
              <p:cNvSpPr txBox="1">
                <a:spLocks noRot="1" noChangeAspect="1" noMove="1" noResize="1" noEditPoints="1" noAdjustHandles="1" noChangeArrowheads="1" noChangeShapeType="1" noTextEdit="1"/>
              </p:cNvSpPr>
              <p:nvPr/>
            </p:nvSpPr>
            <p:spPr>
              <a:xfrm>
                <a:off x="616560" y="5707497"/>
                <a:ext cx="7401257" cy="1078629"/>
              </a:xfrm>
              <a:prstGeom prst="rect">
                <a:avLst/>
              </a:prstGeom>
              <a:blipFill rotWithShape="0">
                <a:blip r:embed="rId4"/>
                <a:stretch>
                  <a:fillRect/>
                </a:stretch>
              </a:blipFill>
            </p:spPr>
            <p:txBody>
              <a:bodyPr/>
              <a:lstStyle/>
              <a:p>
                <a:r>
                  <a:rPr lang="pt-BR">
                    <a:noFill/>
                  </a:rPr>
                  <a:t> </a:t>
                </a:r>
              </a:p>
            </p:txBody>
          </p:sp>
        </mc:Fallback>
      </mc:AlternateContent>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202" y="491548"/>
            <a:ext cx="4826374" cy="4987253"/>
          </a:xfrm>
          <a:prstGeom prst="rect">
            <a:avLst/>
          </a:prstGeom>
        </p:spPr>
      </p:pic>
      <p:sp>
        <p:nvSpPr>
          <p:cNvPr id="11" name="CaixaDeTexto 10"/>
          <p:cNvSpPr txBox="1"/>
          <p:nvPr/>
        </p:nvSpPr>
        <p:spPr>
          <a:xfrm>
            <a:off x="9124389" y="6416794"/>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43588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smtClean="0">
                <a:solidFill>
                  <a:schemeClr val="accent6">
                    <a:lumMod val="75000"/>
                  </a:schemeClr>
                </a:solidFill>
              </a:rPr>
              <a:t>Protorreações</a:t>
            </a:r>
            <a:r>
              <a:rPr lang="pt-BR" b="1" dirty="0" smtClean="0">
                <a:solidFill>
                  <a:schemeClr val="accent6">
                    <a:lumMod val="75000"/>
                  </a:schemeClr>
                </a:solidFill>
              </a:rPr>
              <a:t> Psíquicas</a:t>
            </a:r>
            <a:endParaRPr lang="pt-BR" b="1" dirty="0">
              <a:solidFill>
                <a:schemeClr val="accent6">
                  <a:lumMod val="75000"/>
                </a:schemeClr>
              </a:solidFill>
            </a:endParaRPr>
          </a:p>
        </p:txBody>
      </p:sp>
      <p:pic>
        <p:nvPicPr>
          <p:cNvPr id="4" name="Imagem 3" descr="http://us.123rf.com/450wm/heitipaves/heitipaves1211/heitipaves121100011/16428340-nicotiana-benthamiana-protoplastos-foliares-expressando-gfp-a-parede-celular-foi-removido-por-tratam.jpg"/>
          <p:cNvPicPr/>
          <p:nvPr/>
        </p:nvPicPr>
        <p:blipFill>
          <a:blip r:embed="rId2">
            <a:extLst>
              <a:ext uri="{28A0092B-C50C-407E-A947-70E740481C1C}">
                <a14:useLocalDpi xmlns:a14="http://schemas.microsoft.com/office/drawing/2010/main" val="0"/>
              </a:ext>
            </a:extLst>
          </a:blip>
          <a:srcRect/>
          <a:stretch>
            <a:fillRect/>
          </a:stretch>
        </p:blipFill>
        <p:spPr bwMode="auto">
          <a:xfrm>
            <a:off x="4584887" y="2500872"/>
            <a:ext cx="4286250" cy="2905125"/>
          </a:xfrm>
          <a:prstGeom prst="rect">
            <a:avLst/>
          </a:prstGeom>
          <a:noFill/>
          <a:ln>
            <a:noFill/>
          </a:ln>
        </p:spPr>
      </p:pic>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032938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Função de Sobrevivência</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CaixaDeTexto 4"/>
              <p:cNvSpPr txBox="1"/>
              <p:nvPr/>
            </p:nvSpPr>
            <p:spPr>
              <a:xfrm>
                <a:off x="323426" y="2837331"/>
                <a:ext cx="11019748" cy="1354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4400" b="0" i="1" smtClean="0">
                          <a:latin typeface="Cambria Math" panose="02040503050406030204" pitchFamily="18" charset="0"/>
                        </a:rPr>
                        <m:t>𝐹𝑢𝑛</m:t>
                      </m:r>
                      <m:r>
                        <a:rPr lang="pt-BR" sz="4400" b="0" i="1" smtClean="0">
                          <a:latin typeface="Cambria Math" panose="02040503050406030204" pitchFamily="18" charset="0"/>
                        </a:rPr>
                        <m:t>çã</m:t>
                      </m:r>
                      <m:r>
                        <a:rPr lang="pt-BR" sz="4400" b="0" i="1" smtClean="0">
                          <a:latin typeface="Cambria Math" panose="02040503050406030204" pitchFamily="18" charset="0"/>
                        </a:rPr>
                        <m:t>𝑜</m:t>
                      </m:r>
                      <m:r>
                        <a:rPr lang="pt-BR" sz="4400" b="0" i="1" smtClean="0">
                          <a:latin typeface="Cambria Math" panose="02040503050406030204" pitchFamily="18" charset="0"/>
                        </a:rPr>
                        <m:t> </m:t>
                      </m:r>
                      <m:r>
                        <a:rPr lang="pt-BR" sz="4400" b="0" i="1" smtClean="0">
                          <a:latin typeface="Cambria Math" panose="02040503050406030204" pitchFamily="18" charset="0"/>
                        </a:rPr>
                        <m:t>𝑑𝑒</m:t>
                      </m:r>
                      <m:r>
                        <a:rPr lang="pt-BR" sz="4400" b="0" i="1" smtClean="0">
                          <a:latin typeface="Cambria Math" panose="02040503050406030204" pitchFamily="18" charset="0"/>
                        </a:rPr>
                        <m:t> </m:t>
                      </m:r>
                      <m:r>
                        <a:rPr lang="pt-BR" sz="4400" b="0" i="1" smtClean="0">
                          <a:latin typeface="Cambria Math" panose="02040503050406030204" pitchFamily="18" charset="0"/>
                        </a:rPr>
                        <m:t>𝑆𝑜𝑏𝑟𝑒𝑣𝑖𝑣</m:t>
                      </m:r>
                      <m:r>
                        <a:rPr lang="pt-BR" sz="4400" b="0" i="1" smtClean="0">
                          <a:latin typeface="Cambria Math" panose="02040503050406030204" pitchFamily="18" charset="0"/>
                        </a:rPr>
                        <m:t>ê</m:t>
                      </m:r>
                      <m:r>
                        <a:rPr lang="pt-BR" sz="4400" b="0" i="1" smtClean="0">
                          <a:latin typeface="Cambria Math" panose="02040503050406030204" pitchFamily="18" charset="0"/>
                        </a:rPr>
                        <m:t>𝑛𝑐𝑖𝑎</m:t>
                      </m:r>
                      <m:r>
                        <a:rPr lang="pt-BR" sz="4400" b="0" i="1" smtClean="0">
                          <a:latin typeface="Cambria Math" panose="02040503050406030204" pitchFamily="18" charset="0"/>
                        </a:rPr>
                        <m:t>=</m:t>
                      </m:r>
                    </m:oMath>
                  </m:oMathPara>
                </a14:m>
                <a:endParaRPr lang="pt-BR" sz="4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4400" b="0" i="1" smtClean="0">
                          <a:latin typeface="Cambria Math" panose="02040503050406030204" pitchFamily="18" charset="0"/>
                        </a:rPr>
                        <m:t>𝑓</m:t>
                      </m:r>
                      <m:d>
                        <m:dPr>
                          <m:ctrlPr>
                            <a:rPr lang="pt-BR" sz="4400" b="0" i="1" smtClean="0">
                              <a:latin typeface="Cambria Math" panose="02040503050406030204" pitchFamily="18" charset="0"/>
                            </a:rPr>
                          </m:ctrlPr>
                        </m:dPr>
                        <m:e>
                          <m:r>
                            <a:rPr lang="pt-BR" sz="4400" b="0" i="1" smtClean="0">
                              <a:latin typeface="Cambria Math" panose="02040503050406030204" pitchFamily="18" charset="0"/>
                            </a:rPr>
                            <m:t>𝑥</m:t>
                          </m:r>
                          <m:r>
                            <a:rPr lang="pt-BR" sz="4400" b="0" i="1" smtClean="0">
                              <a:latin typeface="Cambria Math" panose="02040503050406030204" pitchFamily="18" charset="0"/>
                            </a:rPr>
                            <m:t>;</m:t>
                          </m:r>
                          <m:r>
                            <a:rPr lang="pt-BR" sz="4400" b="0" i="1" smtClean="0">
                              <a:latin typeface="Cambria Math" panose="02040503050406030204" pitchFamily="18" charset="0"/>
                            </a:rPr>
                            <m:t>𝑦</m:t>
                          </m:r>
                        </m:e>
                      </m:d>
                      <m:r>
                        <a:rPr lang="pt-BR" sz="4400" b="0" i="1" smtClean="0">
                          <a:latin typeface="Cambria Math" panose="02040503050406030204" pitchFamily="18" charset="0"/>
                        </a:rPr>
                        <m:t>=</m:t>
                      </m:r>
                      <m:d>
                        <m:dPr>
                          <m:begChr m:val="{"/>
                          <m:endChr m:val="}"/>
                          <m:ctrlPr>
                            <a:rPr lang="pt-BR" sz="4400" b="0" i="1" smtClean="0">
                              <a:latin typeface="Cambria Math" panose="02040503050406030204" pitchFamily="18" charset="0"/>
                            </a:rPr>
                          </m:ctrlPr>
                        </m:dPr>
                        <m:e>
                          <m:r>
                            <a:rPr lang="pt-BR" sz="4400" b="0" i="1" smtClean="0">
                              <a:latin typeface="Cambria Math" panose="02040503050406030204" pitchFamily="18" charset="0"/>
                            </a:rPr>
                            <m:t>𝑀𝑢𝑛𝑑𝑜</m:t>
                          </m:r>
                          <m:r>
                            <a:rPr lang="pt-BR" sz="4400" b="0" i="1" smtClean="0">
                              <a:latin typeface="Cambria Math" panose="02040503050406030204" pitchFamily="18" charset="0"/>
                            </a:rPr>
                            <m:t> </m:t>
                          </m:r>
                          <m:r>
                            <a:rPr lang="pt-BR" sz="4400" b="0" i="1" smtClean="0">
                              <a:latin typeface="Cambria Math" panose="02040503050406030204" pitchFamily="18" charset="0"/>
                            </a:rPr>
                            <m:t>𝐼𝑛𝑡𝑒𝑟𝑛𝑜</m:t>
                          </m:r>
                          <m:r>
                            <a:rPr lang="pt-BR" sz="4400" b="0" i="1" smtClean="0">
                              <a:latin typeface="Cambria Math" panose="02040503050406030204" pitchFamily="18" charset="0"/>
                            </a:rPr>
                            <m:t>;</m:t>
                          </m:r>
                          <m:r>
                            <a:rPr lang="pt-BR" sz="4400" b="0" i="1" smtClean="0">
                              <a:latin typeface="Cambria Math" panose="02040503050406030204" pitchFamily="18" charset="0"/>
                            </a:rPr>
                            <m:t>𝑀𝑢𝑛𝑑𝑜</m:t>
                          </m:r>
                          <m:r>
                            <a:rPr lang="pt-BR" sz="4400" b="0" i="1" smtClean="0">
                              <a:latin typeface="Cambria Math" panose="02040503050406030204" pitchFamily="18" charset="0"/>
                            </a:rPr>
                            <m:t> </m:t>
                          </m:r>
                          <m:r>
                            <a:rPr lang="pt-BR" sz="4400" b="0" i="1" smtClean="0">
                              <a:latin typeface="Cambria Math" panose="02040503050406030204" pitchFamily="18" charset="0"/>
                            </a:rPr>
                            <m:t>𝐸𝑥𝑡𝑒𝑟𝑛𝑜</m:t>
                          </m:r>
                        </m:e>
                      </m:d>
                    </m:oMath>
                  </m:oMathPara>
                </a14:m>
                <a:endParaRPr lang="pt-BR" sz="440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323426" y="2837331"/>
                <a:ext cx="11019748" cy="1354217"/>
              </a:xfrm>
              <a:prstGeom prst="rect">
                <a:avLst/>
              </a:prstGeom>
              <a:blipFill rotWithShape="0">
                <a:blip r:embed="rId2"/>
                <a:stretch>
                  <a:fillRect/>
                </a:stretch>
              </a:blipFill>
            </p:spPr>
            <p:txBody>
              <a:bodyPr/>
              <a:lstStyle/>
              <a:p>
                <a:r>
                  <a:rPr lang="pt-BR">
                    <a:noFill/>
                  </a:rPr>
                  <a:t> </a:t>
                </a:r>
              </a:p>
            </p:txBody>
          </p:sp>
        </mc:Fallback>
      </mc:AlternateContent>
      <p:sp>
        <p:nvSpPr>
          <p:cNvPr id="6" name="CaixaDeTexto 5"/>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414550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Função de Sobrevivência</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CaixaDeTexto 4"/>
              <p:cNvSpPr txBox="1"/>
              <p:nvPr/>
            </p:nvSpPr>
            <p:spPr>
              <a:xfrm>
                <a:off x="323426" y="2837331"/>
                <a:ext cx="11807784"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3200" b="0" i="1" smtClean="0">
                          <a:latin typeface="Cambria Math" panose="02040503050406030204" pitchFamily="18" charset="0"/>
                        </a:rPr>
                        <m:t>𝑓</m:t>
                      </m:r>
                      <m:r>
                        <a:rPr lang="pt-BR" sz="3200" b="0" i="1" smtClean="0">
                          <a:latin typeface="Cambria Math" panose="02040503050406030204" pitchFamily="18" charset="0"/>
                        </a:rPr>
                        <m:t>(</m:t>
                      </m:r>
                      <m:r>
                        <a:rPr lang="pt-BR" sz="3200" b="0" i="1" smtClean="0">
                          <a:latin typeface="Cambria Math" panose="02040503050406030204" pitchFamily="18" charset="0"/>
                        </a:rPr>
                        <m:t>𝑥</m:t>
                      </m:r>
                      <m:r>
                        <a:rPr lang="pt-BR" sz="3200" b="0" i="1" smtClean="0">
                          <a:latin typeface="Cambria Math" panose="02040503050406030204" pitchFamily="18" charset="0"/>
                        </a:rPr>
                        <m:t>;</m:t>
                      </m:r>
                      <m:r>
                        <a:rPr lang="pt-BR" sz="3200" b="0" i="1" smtClean="0">
                          <a:latin typeface="Cambria Math" panose="02040503050406030204" pitchFamily="18" charset="0"/>
                        </a:rPr>
                        <m:t>𝑦</m:t>
                      </m:r>
                      <m:r>
                        <a:rPr lang="pt-BR" sz="3200" b="0" i="1" smtClean="0">
                          <a:latin typeface="Cambria Math" panose="02040503050406030204" pitchFamily="18" charset="0"/>
                        </a:rPr>
                        <m:t>)=</m:t>
                      </m:r>
                      <m:d>
                        <m:dPr>
                          <m:begChr m:val="{"/>
                          <m:endChr m:val="}"/>
                          <m:ctrlPr>
                            <a:rPr lang="pt-BR" sz="3200" b="0" i="1" smtClean="0">
                              <a:latin typeface="Cambria Math" panose="02040503050406030204" pitchFamily="18" charset="0"/>
                            </a:rPr>
                          </m:ctrlPr>
                        </m:dPr>
                        <m:e>
                          <m:r>
                            <a:rPr lang="pt-BR" sz="3200" b="0" i="1" smtClean="0">
                              <a:latin typeface="Cambria Math" panose="02040503050406030204" pitchFamily="18" charset="0"/>
                            </a:rPr>
                            <m:t>𝑓</m:t>
                          </m:r>
                          <m:d>
                            <m:dPr>
                              <m:ctrlPr>
                                <a:rPr lang="pt-BR" sz="3200" b="0" i="1" smtClean="0">
                                  <a:latin typeface="Cambria Math" panose="02040503050406030204" pitchFamily="18" charset="0"/>
                                </a:rPr>
                              </m:ctrlPr>
                            </m:dPr>
                            <m:e>
                              <m:r>
                                <a:rPr lang="pt-BR" sz="3200" b="0" i="1" smtClean="0">
                                  <a:latin typeface="Cambria Math" panose="02040503050406030204" pitchFamily="18" charset="0"/>
                                </a:rPr>
                                <m:t>𝑆𝑢𝑏𝑗𝑒𝑡𝑖𝑣𝑖𝑑𝑎𝑑𝑒</m:t>
                              </m:r>
                            </m:e>
                          </m:d>
                          <m:d>
                            <m:dPr>
                              <m:begChr m:val="|"/>
                              <m:endChr m:val="|"/>
                              <m:ctrlPr>
                                <a:rPr lang="pt-BR" sz="3200" b="0" i="1" smtClean="0">
                                  <a:latin typeface="Cambria Math" panose="02040503050406030204" pitchFamily="18" charset="0"/>
                                </a:rPr>
                              </m:ctrlPr>
                            </m:dPr>
                            <m:e>
                              <m:r>
                                <a:rPr lang="pt-BR" sz="3200" b="0" i="1" smtClean="0">
                                  <a:latin typeface="Cambria Math" panose="02040503050406030204" pitchFamily="18" charset="0"/>
                                </a:rPr>
                                <m:t>𝑃𝑜𝑠𝑖</m:t>
                              </m:r>
                              <m:r>
                                <a:rPr lang="pt-BR" sz="3200" b="0" i="1" smtClean="0">
                                  <a:latin typeface="Cambria Math" panose="02040503050406030204" pitchFamily="18" charset="0"/>
                                </a:rPr>
                                <m:t>çã</m:t>
                              </m:r>
                              <m:r>
                                <a:rPr lang="pt-BR" sz="3200" b="0" i="1" smtClean="0">
                                  <a:latin typeface="Cambria Math" panose="02040503050406030204" pitchFamily="18" charset="0"/>
                                </a:rPr>
                                <m:t>𝑜</m:t>
                              </m:r>
                              <m:r>
                                <a:rPr lang="pt-BR" sz="3200" b="0" i="1" smtClean="0">
                                  <a:latin typeface="Cambria Math" panose="02040503050406030204" pitchFamily="18" charset="0"/>
                                </a:rPr>
                                <m:t>;</m:t>
                              </m:r>
                              <m:r>
                                <a:rPr lang="pt-BR" sz="3200" b="0" i="1" smtClean="0">
                                  <a:latin typeface="Cambria Math" panose="02040503050406030204" pitchFamily="18" charset="0"/>
                                </a:rPr>
                                <m:t>𝑓</m:t>
                              </m:r>
                              <m:d>
                                <m:dPr>
                                  <m:ctrlPr>
                                    <a:rPr lang="pt-BR" sz="3200" b="0" i="1" smtClean="0">
                                      <a:latin typeface="Cambria Math" panose="02040503050406030204" pitchFamily="18" charset="0"/>
                                    </a:rPr>
                                  </m:ctrlPr>
                                </m:dPr>
                                <m:e>
                                  <m:r>
                                    <a:rPr lang="pt-BR" sz="3200" b="0" i="1" smtClean="0">
                                      <a:latin typeface="Cambria Math" panose="02040503050406030204" pitchFamily="18" charset="0"/>
                                    </a:rPr>
                                    <m:t>𝐸𝑥𝑝𝑟𝑒𝑠𝑠</m:t>
                                  </m:r>
                                  <m:r>
                                    <a:rPr lang="pt-BR" sz="3200" b="0" i="1" smtClean="0">
                                      <a:latin typeface="Cambria Math" panose="02040503050406030204" pitchFamily="18" charset="0"/>
                                    </a:rPr>
                                    <m:t>ã</m:t>
                                  </m:r>
                                  <m:r>
                                    <a:rPr lang="pt-BR" sz="3200" b="0" i="1" smtClean="0">
                                      <a:latin typeface="Cambria Math" panose="02040503050406030204" pitchFamily="18" charset="0"/>
                                    </a:rPr>
                                    <m:t>𝑜</m:t>
                                  </m:r>
                                </m:e>
                              </m:d>
                            </m:e>
                          </m:d>
                          <m:r>
                            <a:rPr lang="pt-BR" sz="3200" b="0" i="1" smtClean="0">
                              <a:latin typeface="Cambria Math" panose="02040503050406030204" pitchFamily="18" charset="0"/>
                            </a:rPr>
                            <m:t>𝐿𝑜𝑐𝑎𝑙𝑖𝑧𝑎</m:t>
                          </m:r>
                          <m:r>
                            <a:rPr lang="pt-BR" sz="3200" b="0" i="1" smtClean="0">
                              <a:latin typeface="Cambria Math" panose="02040503050406030204" pitchFamily="18" charset="0"/>
                            </a:rPr>
                            <m:t>çã</m:t>
                          </m:r>
                          <m:r>
                            <a:rPr lang="pt-BR" sz="3200" b="0" i="1" smtClean="0">
                              <a:latin typeface="Cambria Math" panose="02040503050406030204" pitchFamily="18" charset="0"/>
                            </a:rPr>
                            <m:t>𝑜</m:t>
                          </m:r>
                        </m:e>
                      </m:d>
                    </m:oMath>
                  </m:oMathPara>
                </a14:m>
                <a:endParaRPr lang="pt-BR" sz="320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323426" y="2837331"/>
                <a:ext cx="11807784" cy="492443"/>
              </a:xfrm>
              <a:prstGeom prst="rect">
                <a:avLst/>
              </a:prstGeom>
              <a:blipFill rotWithShape="0">
                <a:blip r:embed="rId2"/>
                <a:stretch>
                  <a:fillRect/>
                </a:stretch>
              </a:blipFill>
            </p:spPr>
            <p:txBody>
              <a:bodyPr/>
              <a:lstStyle/>
              <a:p>
                <a:r>
                  <a:rPr lang="pt-BR">
                    <a:noFill/>
                  </a:rPr>
                  <a:t> </a:t>
                </a:r>
              </a:p>
            </p:txBody>
          </p:sp>
        </mc:Fallback>
      </mc:AlternateContent>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683994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Subjetividade</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p:cNvSpPr/>
              <p:nvPr/>
            </p:nvSpPr>
            <p:spPr>
              <a:xfrm>
                <a:off x="-116541" y="2803060"/>
                <a:ext cx="12425082" cy="26693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sz="4000" i="1" smtClean="0">
                          <a:latin typeface="Cambria Math" panose="02040503050406030204" pitchFamily="18" charset="0"/>
                        </a:rPr>
                        <m:t>𝑓</m:t>
                      </m:r>
                      <m:d>
                        <m:dPr>
                          <m:ctrlPr>
                            <a:rPr lang="pt-BR" sz="4000" i="1">
                              <a:latin typeface="Cambria Math" panose="02040503050406030204" pitchFamily="18" charset="0"/>
                            </a:rPr>
                          </m:ctrlPr>
                        </m:dPr>
                        <m:e>
                          <m:r>
                            <a:rPr lang="pt-BR" sz="4000" i="1">
                              <a:latin typeface="Cambria Math" panose="02040503050406030204" pitchFamily="18" charset="0"/>
                            </a:rPr>
                            <m:t>𝑠𝑢𝑏𝑗𝑒𝑡𝑖𝑣𝑖𝑑𝑎𝑑𝑒</m:t>
                          </m:r>
                        </m:e>
                      </m:d>
                      <m:r>
                        <a:rPr lang="pt-BR" sz="4000" i="0">
                          <a:latin typeface="Cambria Math" panose="02040503050406030204" pitchFamily="18" charset="0"/>
                        </a:rPr>
                        <m:t>= </m:t>
                      </m:r>
                      <m:func>
                        <m:funcPr>
                          <m:ctrlPr>
                            <a:rPr lang="pt-BR" sz="4000" i="1">
                              <a:latin typeface="Cambria Math" panose="02040503050406030204" pitchFamily="18" charset="0"/>
                            </a:rPr>
                          </m:ctrlPr>
                        </m:funcPr>
                        <m:fName>
                          <m:limLow>
                            <m:limLowPr>
                              <m:ctrlPr>
                                <a:rPr lang="pt-BR" sz="4000" i="1">
                                  <a:latin typeface="Cambria Math" panose="02040503050406030204" pitchFamily="18" charset="0"/>
                                </a:rPr>
                              </m:ctrlPr>
                            </m:limLowPr>
                            <m:e>
                              <m:r>
                                <m:rPr>
                                  <m:sty m:val="p"/>
                                </m:rPr>
                                <a:rPr lang="pt-BR" sz="4000" i="0">
                                  <a:latin typeface="Cambria Math" panose="02040503050406030204" pitchFamily="18" charset="0"/>
                                </a:rPr>
                                <m:t>lim</m:t>
                              </m:r>
                            </m:e>
                            <m:lim>
                              <m:r>
                                <a:rPr lang="pt-BR" sz="4000" i="1">
                                  <a:latin typeface="Cambria Math" panose="02040503050406030204" pitchFamily="18" charset="0"/>
                                </a:rPr>
                                <m:t>𝐼</m:t>
                              </m:r>
                              <m:r>
                                <a:rPr lang="pt-BR" sz="4000" i="0">
                                  <a:latin typeface="Cambria Math" panose="02040503050406030204" pitchFamily="18" charset="0"/>
                                </a:rPr>
                                <m:t>→</m:t>
                              </m:r>
                              <m:nary>
                                <m:naryPr>
                                  <m:limLoc m:val="subSup"/>
                                  <m:ctrlPr>
                                    <a:rPr lang="pt-BR" sz="4000" i="1">
                                      <a:latin typeface="Cambria Math" panose="02040503050406030204" pitchFamily="18" charset="0"/>
                                    </a:rPr>
                                  </m:ctrlPr>
                                </m:naryPr>
                                <m:sub>
                                  <m:r>
                                    <a:rPr lang="pt-BR" sz="4000" i="1">
                                      <a:latin typeface="Cambria Math" panose="02040503050406030204" pitchFamily="18" charset="0"/>
                                    </a:rPr>
                                    <m:t>𝑖</m:t>
                                  </m:r>
                                  <m:r>
                                    <a:rPr lang="pt-BR" sz="4000" i="0">
                                      <a:latin typeface="Cambria Math" panose="02040503050406030204" pitchFamily="18" charset="0"/>
                                    </a:rPr>
                                    <m:t>=0</m:t>
                                  </m:r>
                                </m:sub>
                                <m:sup>
                                  <m:sSub>
                                    <m:sSubPr>
                                      <m:ctrlPr>
                                        <a:rPr lang="pt-BR" sz="4000" i="1">
                                          <a:latin typeface="Cambria Math" panose="02040503050406030204" pitchFamily="18" charset="0"/>
                                        </a:rPr>
                                      </m:ctrlPr>
                                    </m:sSubPr>
                                    <m:e>
                                      <m:r>
                                        <a:rPr lang="pt-BR" sz="4000" i="1">
                                          <a:latin typeface="Cambria Math" panose="02040503050406030204" pitchFamily="18" charset="0"/>
                                        </a:rPr>
                                        <m:t>𝜃</m:t>
                                      </m:r>
                                    </m:e>
                                    <m:sub>
                                      <m:r>
                                        <a:rPr lang="pt-BR" sz="4000" i="0">
                                          <a:latin typeface="Cambria Math" panose="02040503050406030204" pitchFamily="18" charset="0"/>
                                        </a:rPr>
                                        <m:t>1</m:t>
                                      </m:r>
                                    </m:sub>
                                  </m:sSub>
                                </m:sup>
                                <m:e>
                                  <m:sSub>
                                    <m:sSubPr>
                                      <m:ctrlPr>
                                        <a:rPr lang="pt-BR" sz="4000" i="1">
                                          <a:latin typeface="Cambria Math" panose="02040503050406030204" pitchFamily="18" charset="0"/>
                                        </a:rPr>
                                      </m:ctrlPr>
                                    </m:sSubPr>
                                    <m:e>
                                      <m:r>
                                        <a:rPr lang="pt-BR" sz="4000" i="1">
                                          <a:latin typeface="Cambria Math" panose="02040503050406030204" pitchFamily="18" charset="0"/>
                                        </a:rPr>
                                        <m:t>𝛼</m:t>
                                      </m:r>
                                    </m:e>
                                    <m:sub>
                                      <m:r>
                                        <a:rPr lang="pt-BR" sz="4000" i="1">
                                          <a:latin typeface="Cambria Math" panose="02040503050406030204" pitchFamily="18" charset="0"/>
                                        </a:rPr>
                                        <m:t>𝑖</m:t>
                                      </m:r>
                                    </m:sub>
                                  </m:sSub>
                                </m:e>
                              </m:nary>
                            </m:lim>
                          </m:limLow>
                        </m:fName>
                        <m:e>
                          <m:nary>
                            <m:naryPr>
                              <m:chr m:val="∑"/>
                              <m:limLoc m:val="undOvr"/>
                              <m:ctrlPr>
                                <a:rPr lang="pt-BR" sz="4000" i="1">
                                  <a:latin typeface="Cambria Math" panose="02040503050406030204" pitchFamily="18" charset="0"/>
                                </a:rPr>
                              </m:ctrlPr>
                            </m:naryPr>
                            <m:sub>
                              <m:r>
                                <a:rPr lang="pt-BR" sz="4000" i="1">
                                  <a:latin typeface="Cambria Math" panose="02040503050406030204" pitchFamily="18" charset="0"/>
                                </a:rPr>
                                <m:t>𝑐</m:t>
                              </m:r>
                              <m:r>
                                <a:rPr lang="pt-BR" sz="4000" i="0">
                                  <a:latin typeface="Cambria Math" panose="02040503050406030204" pitchFamily="18" charset="0"/>
                                </a:rPr>
                                <m:t>=0</m:t>
                              </m:r>
                            </m:sub>
                            <m:sup>
                              <m:r>
                                <a:rPr lang="pt-BR" sz="4000" i="1">
                                  <a:latin typeface="Cambria Math" panose="02040503050406030204" pitchFamily="18" charset="0"/>
                                </a:rPr>
                                <m:t>𝑐</m:t>
                              </m:r>
                              <m:r>
                                <a:rPr lang="pt-BR" sz="4000" i="0">
                                  <a:latin typeface="Cambria Math" panose="02040503050406030204" pitchFamily="18" charset="0"/>
                                </a:rPr>
                                <m:t>=</m:t>
                              </m:r>
                              <m:func>
                                <m:funcPr>
                                  <m:ctrlPr>
                                    <a:rPr lang="pt-BR" sz="4000" i="1">
                                      <a:latin typeface="Cambria Math" panose="02040503050406030204" pitchFamily="18" charset="0"/>
                                    </a:rPr>
                                  </m:ctrlPr>
                                </m:funcPr>
                                <m:fName>
                                  <m:limLow>
                                    <m:limLowPr>
                                      <m:ctrlPr>
                                        <a:rPr lang="pt-BR" sz="4000" i="1">
                                          <a:latin typeface="Cambria Math" panose="02040503050406030204" pitchFamily="18" charset="0"/>
                                        </a:rPr>
                                      </m:ctrlPr>
                                    </m:limLowPr>
                                    <m:e>
                                      <m:r>
                                        <m:rPr>
                                          <m:sty m:val="p"/>
                                        </m:rPr>
                                        <a:rPr lang="pt-BR" sz="4000" i="0">
                                          <a:latin typeface="Cambria Math" panose="02040503050406030204" pitchFamily="18" charset="0"/>
                                        </a:rPr>
                                        <m:t>lim</m:t>
                                      </m:r>
                                    </m:e>
                                    <m:lim>
                                      <m:r>
                                        <a:rPr lang="pt-BR" sz="4000" i="1">
                                          <a:latin typeface="Cambria Math" panose="02040503050406030204" pitchFamily="18" charset="0"/>
                                        </a:rPr>
                                        <m:t>𝑆</m:t>
                                      </m:r>
                                      <m:r>
                                        <a:rPr lang="pt-BR" sz="4000" i="0">
                                          <a:latin typeface="Cambria Math" panose="02040503050406030204" pitchFamily="18" charset="0"/>
                                        </a:rPr>
                                        <m:t>→</m:t>
                                      </m:r>
                                      <m:nary>
                                        <m:naryPr>
                                          <m:limLoc m:val="subSup"/>
                                          <m:ctrlPr>
                                            <a:rPr lang="pt-BR" sz="4000" i="1">
                                              <a:latin typeface="Cambria Math" panose="02040503050406030204" pitchFamily="18" charset="0"/>
                                            </a:rPr>
                                          </m:ctrlPr>
                                        </m:naryPr>
                                        <m:sub>
                                          <m:r>
                                            <a:rPr lang="pt-BR" sz="4000" i="1">
                                              <a:latin typeface="Cambria Math" panose="02040503050406030204" pitchFamily="18" charset="0"/>
                                            </a:rPr>
                                            <m:t>𝑖</m:t>
                                          </m:r>
                                          <m:r>
                                            <a:rPr lang="pt-BR" sz="4000" i="0">
                                              <a:latin typeface="Cambria Math" panose="02040503050406030204" pitchFamily="18" charset="0"/>
                                            </a:rPr>
                                            <m:t>=0</m:t>
                                          </m:r>
                                        </m:sub>
                                        <m:sup>
                                          <m:sSub>
                                            <m:sSubPr>
                                              <m:ctrlPr>
                                                <a:rPr lang="pt-BR" sz="4000" i="1">
                                                  <a:latin typeface="Cambria Math" panose="02040503050406030204" pitchFamily="18" charset="0"/>
                                                </a:rPr>
                                              </m:ctrlPr>
                                            </m:sSubPr>
                                            <m:e>
                                              <m:r>
                                                <a:rPr lang="pt-BR" sz="4000" i="1">
                                                  <a:latin typeface="Cambria Math" panose="02040503050406030204" pitchFamily="18" charset="0"/>
                                                </a:rPr>
                                                <m:t>𝜃</m:t>
                                              </m:r>
                                            </m:e>
                                            <m:sub>
                                              <m:r>
                                                <a:rPr lang="pt-BR" sz="4000" i="0">
                                                  <a:latin typeface="Cambria Math" panose="02040503050406030204" pitchFamily="18" charset="0"/>
                                                </a:rPr>
                                                <m:t>2</m:t>
                                              </m:r>
                                            </m:sub>
                                          </m:sSub>
                                        </m:sup>
                                        <m:e>
                                          <m:sSub>
                                            <m:sSubPr>
                                              <m:ctrlPr>
                                                <a:rPr lang="pt-BR" sz="4000" i="1">
                                                  <a:latin typeface="Cambria Math" panose="02040503050406030204" pitchFamily="18" charset="0"/>
                                                </a:rPr>
                                              </m:ctrlPr>
                                            </m:sSubPr>
                                            <m:e>
                                              <m:r>
                                                <a:rPr lang="pt-BR" sz="4000" i="1">
                                                  <a:latin typeface="Cambria Math" panose="02040503050406030204" pitchFamily="18" charset="0"/>
                                                </a:rPr>
                                                <m:t>𝛽</m:t>
                                              </m:r>
                                            </m:e>
                                            <m:sub>
                                              <m:r>
                                                <a:rPr lang="pt-BR" sz="4000" i="1">
                                                  <a:latin typeface="Cambria Math" panose="02040503050406030204" pitchFamily="18" charset="0"/>
                                                </a:rPr>
                                                <m:t>𝑖</m:t>
                                              </m:r>
                                            </m:sub>
                                          </m:sSub>
                                        </m:e>
                                      </m:nary>
                                    </m:lim>
                                  </m:limLow>
                                </m:fName>
                                <m:e>
                                  <m:sSup>
                                    <m:sSupPr>
                                      <m:ctrlPr>
                                        <a:rPr lang="pt-BR" sz="4000" i="1">
                                          <a:latin typeface="Cambria Math" panose="02040503050406030204" pitchFamily="18" charset="0"/>
                                        </a:rPr>
                                      </m:ctrlPr>
                                    </m:sSupPr>
                                    <m:e>
                                      <m:r>
                                        <a:rPr lang="pt-BR" sz="4000" i="1">
                                          <a:latin typeface="Cambria Math" panose="02040503050406030204" pitchFamily="18" charset="0"/>
                                        </a:rPr>
                                        <m:t>𝑒</m:t>
                                      </m:r>
                                    </m:e>
                                    <m:sup>
                                      <m:f>
                                        <m:fPr>
                                          <m:ctrlPr>
                                            <a:rPr lang="pt-BR" sz="4000" i="1">
                                              <a:latin typeface="Cambria Math" panose="02040503050406030204" pitchFamily="18" charset="0"/>
                                            </a:rPr>
                                          </m:ctrlPr>
                                        </m:fPr>
                                        <m:num>
                                          <m:r>
                                            <a:rPr lang="pt-BR" sz="4000" i="1">
                                              <a:latin typeface="Cambria Math" panose="02040503050406030204" pitchFamily="18" charset="0"/>
                                            </a:rPr>
                                            <m:t>𝑆</m:t>
                                          </m:r>
                                        </m:num>
                                        <m:den>
                                          <m:r>
                                            <a:rPr lang="pt-BR" sz="4000" i="1">
                                              <a:latin typeface="Cambria Math" panose="02040503050406030204" pitchFamily="18" charset="0"/>
                                            </a:rPr>
                                            <m:t>𝐼</m:t>
                                          </m:r>
                                        </m:den>
                                      </m:f>
                                    </m:sup>
                                  </m:sSup>
                                </m:e>
                              </m:func>
                            </m:sup>
                            <m:e>
                              <m:r>
                                <a:rPr lang="pt-BR" sz="4000" i="1">
                                  <a:latin typeface="Cambria Math" panose="02040503050406030204" pitchFamily="18" charset="0"/>
                                </a:rPr>
                                <m:t>𝑃𝑒𝑛𝑠𝑎𝑚𝑒𝑛𝑡𝑜</m:t>
                              </m:r>
                            </m:e>
                          </m:nary>
                        </m:e>
                      </m:func>
                      <m:r>
                        <a:rPr lang="pt-BR" sz="4000" i="0">
                          <a:latin typeface="Cambria Math" panose="02040503050406030204" pitchFamily="18" charset="0"/>
                        </a:rPr>
                        <m:t>;</m:t>
                      </m:r>
                    </m:oMath>
                  </m:oMathPara>
                </a14:m>
                <a:endParaRPr lang="pt-BR" sz="4000" dirty="0"/>
              </a:p>
            </p:txBody>
          </p:sp>
        </mc:Choice>
        <mc:Fallback xmlns="">
          <p:sp>
            <p:nvSpPr>
              <p:cNvPr id="4" name="Retângulo 3"/>
              <p:cNvSpPr>
                <a:spLocks noRot="1" noChangeAspect="1" noMove="1" noResize="1" noEditPoints="1" noAdjustHandles="1" noChangeArrowheads="1" noChangeShapeType="1" noTextEdit="1"/>
              </p:cNvSpPr>
              <p:nvPr/>
            </p:nvSpPr>
            <p:spPr>
              <a:xfrm>
                <a:off x="-116541" y="2803060"/>
                <a:ext cx="12425082" cy="2669385"/>
              </a:xfrm>
              <a:prstGeom prst="rect">
                <a:avLst/>
              </a:prstGeom>
              <a:blipFill rotWithShape="0">
                <a:blip r:embed="rId2"/>
                <a:stretch>
                  <a:fillRect/>
                </a:stretch>
              </a:blipFill>
            </p:spPr>
            <p:txBody>
              <a:bodyPr/>
              <a:lstStyle/>
              <a:p>
                <a:r>
                  <a:rPr lang="pt-BR">
                    <a:noFill/>
                  </a:rPr>
                  <a:t> </a:t>
                </a:r>
              </a:p>
            </p:txBody>
          </p:sp>
        </mc:Fallback>
      </mc:AlternateContent>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9131972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Subjetividade</a:t>
            </a:r>
            <a:endParaRPr lang="pt-BR" dirty="0"/>
          </a:p>
        </p:txBody>
      </p:sp>
      <p:pic>
        <p:nvPicPr>
          <p:cNvPr id="4" name="Imagem 3"/>
          <p:cNvPicPr/>
          <p:nvPr/>
        </p:nvPicPr>
        <p:blipFill>
          <a:blip r:embed="rId2">
            <a:extLst>
              <a:ext uri="{28A0092B-C50C-407E-A947-70E740481C1C}">
                <a14:useLocalDpi xmlns:a14="http://schemas.microsoft.com/office/drawing/2010/main" val="0"/>
              </a:ext>
            </a:extLst>
          </a:blip>
          <a:srcRect/>
          <a:stretch>
            <a:fillRect/>
          </a:stretch>
        </p:blipFill>
        <p:spPr bwMode="auto">
          <a:xfrm>
            <a:off x="172123" y="2323651"/>
            <a:ext cx="12019877" cy="3399417"/>
          </a:xfrm>
          <a:prstGeom prst="rect">
            <a:avLst/>
          </a:prstGeom>
          <a:noFill/>
          <a:ln>
            <a:noFill/>
          </a:ln>
        </p:spPr>
      </p:pic>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9721730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Subjetividade</a:t>
            </a:r>
            <a:endParaRPr lang="pt-BR" dirty="0"/>
          </a:p>
        </p:txBody>
      </p:sp>
      <mc:AlternateContent xmlns:mc="http://schemas.openxmlformats.org/markup-compatibility/2006" xmlns:a14="http://schemas.microsoft.com/office/drawing/2010/main">
        <mc:Choice Requires="a14">
          <p:sp>
            <p:nvSpPr>
              <p:cNvPr id="4" name="Retângulo 3"/>
              <p:cNvSpPr/>
              <p:nvPr/>
            </p:nvSpPr>
            <p:spPr>
              <a:xfrm>
                <a:off x="1056711" y="2998361"/>
                <a:ext cx="3478132" cy="15154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4000" i="1" smtClean="0">
                          <a:latin typeface="Cambria Math" panose="02040503050406030204" pitchFamily="18" charset="0"/>
                        </a:rPr>
                        <m:t>𝑐</m:t>
                      </m:r>
                      <m:r>
                        <a:rPr lang="pt-BR" sz="4000" i="0">
                          <a:latin typeface="Cambria Math" panose="02040503050406030204" pitchFamily="18" charset="0"/>
                        </a:rPr>
                        <m:t>=</m:t>
                      </m:r>
                      <m:func>
                        <m:funcPr>
                          <m:ctrlPr>
                            <a:rPr lang="pt-BR" sz="4000" i="1">
                              <a:latin typeface="Cambria Math" panose="02040503050406030204" pitchFamily="18" charset="0"/>
                            </a:rPr>
                          </m:ctrlPr>
                        </m:funcPr>
                        <m:fName>
                          <m:limLow>
                            <m:limLowPr>
                              <m:ctrlPr>
                                <a:rPr lang="pt-BR" sz="4000" i="1">
                                  <a:latin typeface="Cambria Math" panose="02040503050406030204" pitchFamily="18" charset="0"/>
                                </a:rPr>
                              </m:ctrlPr>
                            </m:limLowPr>
                            <m:e>
                              <m:r>
                                <m:rPr>
                                  <m:sty m:val="p"/>
                                </m:rPr>
                                <a:rPr lang="pt-BR" sz="4000" i="0">
                                  <a:latin typeface="Cambria Math" panose="02040503050406030204" pitchFamily="18" charset="0"/>
                                </a:rPr>
                                <m:t>lim</m:t>
                              </m:r>
                            </m:e>
                            <m:lim>
                              <m:r>
                                <a:rPr lang="pt-BR" sz="4000" i="1">
                                  <a:latin typeface="Cambria Math" panose="02040503050406030204" pitchFamily="18" charset="0"/>
                                </a:rPr>
                                <m:t>𝑆</m:t>
                              </m:r>
                              <m:r>
                                <a:rPr lang="pt-BR" sz="4000" i="0">
                                  <a:latin typeface="Cambria Math" panose="02040503050406030204" pitchFamily="18" charset="0"/>
                                </a:rPr>
                                <m:t>→</m:t>
                              </m:r>
                              <m:nary>
                                <m:naryPr>
                                  <m:limLoc m:val="subSup"/>
                                  <m:ctrlPr>
                                    <a:rPr lang="pt-BR" sz="4000" i="1">
                                      <a:latin typeface="Cambria Math" panose="02040503050406030204" pitchFamily="18" charset="0"/>
                                    </a:rPr>
                                  </m:ctrlPr>
                                </m:naryPr>
                                <m:sub>
                                  <m:r>
                                    <a:rPr lang="pt-BR" sz="4000" i="1">
                                      <a:latin typeface="Cambria Math" panose="02040503050406030204" pitchFamily="18" charset="0"/>
                                    </a:rPr>
                                    <m:t>𝑖</m:t>
                                  </m:r>
                                  <m:r>
                                    <a:rPr lang="pt-BR" sz="4000" i="0">
                                      <a:latin typeface="Cambria Math" panose="02040503050406030204" pitchFamily="18" charset="0"/>
                                    </a:rPr>
                                    <m:t>=0</m:t>
                                  </m:r>
                                </m:sub>
                                <m:sup>
                                  <m:sSub>
                                    <m:sSubPr>
                                      <m:ctrlPr>
                                        <a:rPr lang="pt-BR" sz="4000" i="1">
                                          <a:latin typeface="Cambria Math" panose="02040503050406030204" pitchFamily="18" charset="0"/>
                                        </a:rPr>
                                      </m:ctrlPr>
                                    </m:sSubPr>
                                    <m:e>
                                      <m:r>
                                        <a:rPr lang="pt-BR" sz="4000" i="1">
                                          <a:latin typeface="Cambria Math" panose="02040503050406030204" pitchFamily="18" charset="0"/>
                                        </a:rPr>
                                        <m:t>𝜃</m:t>
                                      </m:r>
                                    </m:e>
                                    <m:sub>
                                      <m:r>
                                        <a:rPr lang="pt-BR" sz="4000" i="0">
                                          <a:latin typeface="Cambria Math" panose="02040503050406030204" pitchFamily="18" charset="0"/>
                                        </a:rPr>
                                        <m:t>2</m:t>
                                      </m:r>
                                    </m:sub>
                                  </m:sSub>
                                </m:sup>
                                <m:e>
                                  <m:sSub>
                                    <m:sSubPr>
                                      <m:ctrlPr>
                                        <a:rPr lang="pt-BR" sz="4000" i="1">
                                          <a:latin typeface="Cambria Math" panose="02040503050406030204" pitchFamily="18" charset="0"/>
                                        </a:rPr>
                                      </m:ctrlPr>
                                    </m:sSubPr>
                                    <m:e>
                                      <m:r>
                                        <a:rPr lang="pt-BR" sz="4000" i="1">
                                          <a:latin typeface="Cambria Math" panose="02040503050406030204" pitchFamily="18" charset="0"/>
                                        </a:rPr>
                                        <m:t>𝛽</m:t>
                                      </m:r>
                                    </m:e>
                                    <m:sub>
                                      <m:r>
                                        <a:rPr lang="pt-BR" sz="4000" i="1">
                                          <a:latin typeface="Cambria Math" panose="02040503050406030204" pitchFamily="18" charset="0"/>
                                        </a:rPr>
                                        <m:t>𝑖</m:t>
                                      </m:r>
                                    </m:sub>
                                  </m:sSub>
                                </m:e>
                              </m:nary>
                            </m:lim>
                          </m:limLow>
                        </m:fName>
                        <m:e>
                          <m:sSup>
                            <m:sSupPr>
                              <m:ctrlPr>
                                <a:rPr lang="pt-BR" sz="4000" i="1">
                                  <a:latin typeface="Cambria Math" panose="02040503050406030204" pitchFamily="18" charset="0"/>
                                </a:rPr>
                              </m:ctrlPr>
                            </m:sSupPr>
                            <m:e>
                              <m:r>
                                <a:rPr lang="pt-BR" sz="4000" i="1">
                                  <a:latin typeface="Cambria Math" panose="02040503050406030204" pitchFamily="18" charset="0"/>
                                </a:rPr>
                                <m:t>𝑒</m:t>
                              </m:r>
                            </m:e>
                            <m:sup>
                              <m:f>
                                <m:fPr>
                                  <m:ctrlPr>
                                    <a:rPr lang="pt-BR" sz="4000" i="1">
                                      <a:latin typeface="Cambria Math" panose="02040503050406030204" pitchFamily="18" charset="0"/>
                                    </a:rPr>
                                  </m:ctrlPr>
                                </m:fPr>
                                <m:num>
                                  <m:r>
                                    <a:rPr lang="pt-BR" sz="4000" i="1">
                                      <a:latin typeface="Cambria Math" panose="02040503050406030204" pitchFamily="18" charset="0"/>
                                    </a:rPr>
                                    <m:t>𝑆</m:t>
                                  </m:r>
                                </m:num>
                                <m:den>
                                  <m:r>
                                    <a:rPr lang="pt-BR" sz="4000" i="1">
                                      <a:latin typeface="Cambria Math" panose="02040503050406030204" pitchFamily="18" charset="0"/>
                                    </a:rPr>
                                    <m:t>𝐼</m:t>
                                  </m:r>
                                </m:den>
                              </m:f>
                            </m:sup>
                          </m:sSup>
                        </m:e>
                      </m:func>
                    </m:oMath>
                  </m:oMathPara>
                </a14:m>
                <a:endParaRPr lang="pt-BR" sz="4000" dirty="0"/>
              </a:p>
            </p:txBody>
          </p:sp>
        </mc:Choice>
        <mc:Fallback xmlns="">
          <p:sp>
            <p:nvSpPr>
              <p:cNvPr id="4" name="Retângulo 3"/>
              <p:cNvSpPr>
                <a:spLocks noRot="1" noChangeAspect="1" noMove="1" noResize="1" noEditPoints="1" noAdjustHandles="1" noChangeArrowheads="1" noChangeShapeType="1" noTextEdit="1"/>
              </p:cNvSpPr>
              <p:nvPr/>
            </p:nvSpPr>
            <p:spPr>
              <a:xfrm>
                <a:off x="1056711" y="2998361"/>
                <a:ext cx="3478132" cy="1515415"/>
              </a:xfrm>
              <a:prstGeom prst="rect">
                <a:avLst/>
              </a:prstGeom>
              <a:blipFill rotWithShape="0">
                <a:blip r:embed="rId2"/>
                <a:stretch>
                  <a:fillRect/>
                </a:stretch>
              </a:blipFill>
            </p:spPr>
            <p:txBody>
              <a:bodyPr/>
              <a:lstStyle/>
              <a:p>
                <a:r>
                  <a:rPr lang="pt-BR">
                    <a:noFill/>
                  </a:rPr>
                  <a:t> </a:t>
                </a:r>
              </a:p>
            </p:txBody>
          </p:sp>
        </mc:Fallback>
      </mc:AlternateContent>
      <p:pic>
        <p:nvPicPr>
          <p:cNvPr id="1026" name="Picture 2" descr="http://docplayer.com.br/docs-images/29/13346968/images/5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434" y="1332286"/>
            <a:ext cx="4572000" cy="4629151"/>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444709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As Funções</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7" name="CaixaDeTexto 6"/>
              <p:cNvSpPr txBox="1"/>
              <p:nvPr/>
            </p:nvSpPr>
            <p:spPr>
              <a:xfrm>
                <a:off x="2909046" y="2699341"/>
                <a:ext cx="2816284" cy="10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sz="5400" i="1" smtClean="0">
                              <a:latin typeface="Cambria Math" panose="02040503050406030204" pitchFamily="18" charset="0"/>
                            </a:rPr>
                          </m:ctrlPr>
                        </m:funcPr>
                        <m:fName>
                          <m:limLow>
                            <m:limLowPr>
                              <m:ctrlPr>
                                <a:rPr lang="pt-BR" sz="5400" i="1" smtClean="0">
                                  <a:latin typeface="Cambria Math" panose="02040503050406030204" pitchFamily="18" charset="0"/>
                                </a:rPr>
                              </m:ctrlPr>
                            </m:limLowPr>
                            <m:e>
                              <m:r>
                                <m:rPr>
                                  <m:sty m:val="p"/>
                                </m:rPr>
                                <a:rPr lang="pt-BR" sz="5400" i="0" smtClean="0">
                                  <a:latin typeface="Cambria Math" panose="02040503050406030204" pitchFamily="18" charset="0"/>
                                </a:rPr>
                                <m:t>lim</m:t>
                              </m:r>
                            </m:e>
                            <m:lim>
                              <m:r>
                                <a:rPr lang="pt-BR" sz="5400" b="0" i="1" smtClean="0">
                                  <a:latin typeface="Cambria Math" panose="02040503050406030204" pitchFamily="18" charset="0"/>
                                </a:rPr>
                                <m:t>𝑆</m:t>
                              </m:r>
                              <m:r>
                                <a:rPr lang="pt-BR" sz="5400" b="0" i="1" smtClean="0">
                                  <a:latin typeface="Cambria Math" panose="02040503050406030204" pitchFamily="18" charset="0"/>
                                  <a:ea typeface="Cambria Math" panose="02040503050406030204" pitchFamily="18" charset="0"/>
                                </a:rPr>
                                <m:t>→∞</m:t>
                              </m:r>
                            </m:lim>
                          </m:limLow>
                        </m:fName>
                        <m:e>
                          <m:r>
                            <a:rPr lang="pt-BR" sz="5400" b="0" i="1" smtClean="0">
                              <a:latin typeface="Cambria Math" panose="02040503050406030204" pitchFamily="18" charset="0"/>
                            </a:rPr>
                            <m:t>𝑓</m:t>
                          </m:r>
                          <m:r>
                            <a:rPr lang="pt-BR" sz="5400" b="0" i="1" smtClean="0">
                              <a:latin typeface="Cambria Math" panose="02040503050406030204" pitchFamily="18" charset="0"/>
                            </a:rPr>
                            <m:t>(</m:t>
                          </m:r>
                          <m:r>
                            <a:rPr lang="pt-BR" sz="5400" b="0" i="1" smtClean="0">
                              <a:latin typeface="Cambria Math" panose="02040503050406030204" pitchFamily="18" charset="0"/>
                            </a:rPr>
                            <m:t>𝑥</m:t>
                          </m:r>
                          <m:r>
                            <a:rPr lang="pt-BR" sz="5400" b="0" i="1" smtClean="0">
                              <a:latin typeface="Cambria Math" panose="02040503050406030204" pitchFamily="18" charset="0"/>
                            </a:rPr>
                            <m:t>)</m:t>
                          </m:r>
                        </m:e>
                      </m:func>
                    </m:oMath>
                  </m:oMathPara>
                </a14:m>
                <a:endParaRPr lang="pt-BR" sz="5400" dirty="0"/>
              </a:p>
            </p:txBody>
          </p:sp>
        </mc:Choice>
        <mc:Fallback xmlns="">
          <p:sp>
            <p:nvSpPr>
              <p:cNvPr id="7" name="CaixaDeTexto 6"/>
              <p:cNvSpPr txBox="1">
                <a:spLocks noRot="1" noChangeAspect="1" noMove="1" noResize="1" noEditPoints="1" noAdjustHandles="1" noChangeArrowheads="1" noChangeShapeType="1" noTextEdit="1"/>
              </p:cNvSpPr>
              <p:nvPr/>
            </p:nvSpPr>
            <p:spPr>
              <a:xfrm>
                <a:off x="2909046" y="2699341"/>
                <a:ext cx="2816284" cy="1082797"/>
              </a:xfrm>
              <a:prstGeom prst="rect">
                <a:avLst/>
              </a:prstGeom>
              <a:blipFill rotWithShape="0">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8" name="CaixaDeTexto 7"/>
              <p:cNvSpPr txBox="1"/>
              <p:nvPr/>
            </p:nvSpPr>
            <p:spPr>
              <a:xfrm>
                <a:off x="0" y="4375349"/>
                <a:ext cx="5298141" cy="10592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3200" i="1" smtClean="0">
                          <a:latin typeface="Cambria Math" panose="02040503050406030204" pitchFamily="18" charset="0"/>
                          <a:ea typeface="Cambria Math" panose="02040503050406030204" pitchFamily="18" charset="0"/>
                        </a:rPr>
                        <m:t>𝛼</m:t>
                      </m:r>
                      <m:r>
                        <a:rPr lang="pt-BR" sz="3200" b="0" i="1" smtClean="0">
                          <a:latin typeface="Cambria Math" panose="02040503050406030204" pitchFamily="18" charset="0"/>
                          <a:ea typeface="Cambria Math" panose="02040503050406030204" pitchFamily="18" charset="0"/>
                        </a:rPr>
                        <m:t>=</m:t>
                      </m:r>
                      <m:f>
                        <m:fPr>
                          <m:ctrlPr>
                            <a:rPr lang="pt-BR" sz="3200" b="0" i="1" smtClean="0">
                              <a:latin typeface="Cambria Math" panose="02040503050406030204" pitchFamily="18" charset="0"/>
                              <a:ea typeface="Cambria Math" panose="02040503050406030204" pitchFamily="18" charset="0"/>
                            </a:rPr>
                          </m:ctrlPr>
                        </m:fPr>
                        <m:num>
                          <m:sSub>
                            <m:sSubPr>
                              <m:ctrlPr>
                                <a:rPr lang="pt-BR" sz="3200" b="0" i="1" smtClean="0">
                                  <a:latin typeface="Cambria Math" panose="02040503050406030204" pitchFamily="18" charset="0"/>
                                  <a:ea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𝐸𝑛𝑒𝑟𝑔𝑖𝑎</m:t>
                              </m:r>
                            </m:e>
                            <m:sub>
                              <m:r>
                                <a:rPr lang="pt-BR" sz="3200" b="0" i="1" smtClean="0">
                                  <a:latin typeface="Cambria Math" panose="02040503050406030204" pitchFamily="18" charset="0"/>
                                  <a:ea typeface="Cambria Math" panose="02040503050406030204" pitchFamily="18" charset="0"/>
                                </a:rPr>
                                <m:t>𝐴𝑡𝑖𝑣𝑎𝑑𝑎</m:t>
                              </m:r>
                            </m:sub>
                          </m:sSub>
                        </m:num>
                        <m:den>
                          <m:sSub>
                            <m:sSubPr>
                              <m:ctrlPr>
                                <a:rPr lang="pt-BR" sz="3200" b="0" i="1" smtClean="0">
                                  <a:latin typeface="Cambria Math" panose="02040503050406030204" pitchFamily="18" charset="0"/>
                                  <a:ea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𝑇𝑒𝑚𝑝𝑜</m:t>
                              </m:r>
                            </m:e>
                            <m:sub>
                              <m:r>
                                <a:rPr lang="pt-BR" sz="3200" b="0" i="1" smtClean="0">
                                  <a:latin typeface="Cambria Math" panose="02040503050406030204" pitchFamily="18" charset="0"/>
                                  <a:ea typeface="Cambria Math" panose="02040503050406030204" pitchFamily="18" charset="0"/>
                                </a:rPr>
                                <m:t>𝐶𝑜𝑟𝑟𝑒𝑠𝑝𝑜𝑛𝑑</m:t>
                              </m:r>
                              <m:r>
                                <a:rPr lang="pt-BR" sz="3200" b="0" i="1" smtClean="0">
                                  <a:latin typeface="Cambria Math" panose="02040503050406030204" pitchFamily="18" charset="0"/>
                                  <a:ea typeface="Cambria Math" panose="02040503050406030204" pitchFamily="18" charset="0"/>
                                </a:rPr>
                                <m:t>ê</m:t>
                              </m:r>
                              <m:r>
                                <a:rPr lang="pt-BR" sz="3200" b="0" i="1" smtClean="0">
                                  <a:latin typeface="Cambria Math" panose="02040503050406030204" pitchFamily="18" charset="0"/>
                                  <a:ea typeface="Cambria Math" panose="02040503050406030204" pitchFamily="18" charset="0"/>
                                </a:rPr>
                                <m:t>𝑛𝑐𝑖𝑎</m:t>
                              </m:r>
                            </m:sub>
                          </m:sSub>
                        </m:den>
                      </m:f>
                    </m:oMath>
                  </m:oMathPara>
                </a14:m>
                <a:endParaRPr lang="pt-BR" sz="3200"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0" y="4375349"/>
                <a:ext cx="5298141" cy="1059264"/>
              </a:xfrm>
              <a:prstGeom prst="rect">
                <a:avLst/>
              </a:prstGeom>
              <a:blipFill rotWithShape="0">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p:cNvSpPr txBox="1"/>
              <p:nvPr/>
            </p:nvSpPr>
            <p:spPr>
              <a:xfrm>
                <a:off x="616560" y="5707497"/>
                <a:ext cx="7401257" cy="1078629"/>
              </a:xfrm>
              <a:prstGeom prst="rect">
                <a:avLst/>
              </a:prstGeom>
              <a:noFill/>
            </p:spPr>
            <p:txBody>
              <a:bodyPr wrap="none" lIns="0" tIns="0" rIns="0" bIns="0" rtlCol="0">
                <a:spAutoFit/>
              </a:bodyPr>
              <a:lstStyle/>
              <a:p>
                <a14:m>
                  <m:oMath xmlns:m="http://schemas.openxmlformats.org/officeDocument/2006/math">
                    <m:r>
                      <a:rPr lang="pt-BR" sz="4000" i="1" smtClean="0">
                        <a:latin typeface="Cambria Math" panose="02040503050406030204" pitchFamily="18" charset="0"/>
                        <a:ea typeface="Cambria Math" panose="02040503050406030204" pitchFamily="18" charset="0"/>
                      </a:rPr>
                      <m:t>𝛽</m:t>
                    </m:r>
                    <m:r>
                      <a:rPr lang="pt-BR" sz="4000" dirty="0">
                        <a:latin typeface="Cambria Math" panose="02040503050406030204" pitchFamily="18" charset="0"/>
                      </a:rPr>
                      <m:t>=</m:t>
                    </m:r>
                    <m:f>
                      <m:fPr>
                        <m:ctrlPr>
                          <a:rPr lang="pt-BR" sz="4000" i="1" dirty="0" smtClean="0">
                            <a:latin typeface="Cambria Math" panose="02040503050406030204" pitchFamily="18" charset="0"/>
                          </a:rPr>
                        </m:ctrlPr>
                      </m:fPr>
                      <m:num>
                        <m:sSub>
                          <m:sSubPr>
                            <m:ctrlPr>
                              <a:rPr lang="pt-BR" sz="4000" i="1" dirty="0" smtClean="0">
                                <a:latin typeface="Cambria Math" panose="02040503050406030204" pitchFamily="18" charset="0"/>
                              </a:rPr>
                            </m:ctrlPr>
                          </m:sSubPr>
                          <m:e>
                            <m:r>
                              <a:rPr lang="pt-BR" sz="4000" b="0" i="1" dirty="0" smtClean="0">
                                <a:latin typeface="Cambria Math" panose="02040503050406030204" pitchFamily="18" charset="0"/>
                              </a:rPr>
                              <m:t>𝐸𝑛𝑒𝑟𝑔𝑖𝑎</m:t>
                            </m:r>
                          </m:e>
                          <m:sub>
                            <m:r>
                              <a:rPr lang="pt-BR" sz="4000" b="0" i="1" dirty="0" smtClean="0">
                                <a:latin typeface="Cambria Math" panose="02040503050406030204" pitchFamily="18" charset="0"/>
                              </a:rPr>
                              <m:t>𝐴𝑡𝑖𝑣𝑎𝑑𝑜𝑟𝑎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𝑑𝑒</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𝑆𝑎𝑡𝑖𝑠𝑓𝑎</m:t>
                            </m:r>
                            <m:r>
                              <a:rPr lang="pt-BR" sz="4000" b="0" i="1" dirty="0" smtClean="0">
                                <a:latin typeface="Cambria Math" panose="02040503050406030204" pitchFamily="18" charset="0"/>
                              </a:rPr>
                              <m:t>çã</m:t>
                            </m:r>
                            <m:r>
                              <a:rPr lang="pt-BR" sz="4000" b="0" i="1" dirty="0" smtClean="0">
                                <a:latin typeface="Cambria Math" panose="02040503050406030204" pitchFamily="18" charset="0"/>
                              </a:rPr>
                              <m:t>𝑜</m:t>
                            </m:r>
                          </m:sub>
                        </m:sSub>
                      </m:num>
                      <m:den>
                        <m:sSub>
                          <m:sSubPr>
                            <m:ctrlPr>
                              <a:rPr lang="pt-BR" sz="4000" i="1" dirty="0" smtClean="0">
                                <a:latin typeface="Cambria Math" panose="02040503050406030204" pitchFamily="18" charset="0"/>
                              </a:rPr>
                            </m:ctrlPr>
                          </m:sSubPr>
                          <m:e>
                            <m:r>
                              <a:rPr lang="pt-BR" sz="4000" b="0" i="1" dirty="0" smtClean="0">
                                <a:latin typeface="Cambria Math" panose="02040503050406030204" pitchFamily="18" charset="0"/>
                              </a:rPr>
                              <m:t>𝑇𝑒𝑚𝑝𝑜</m:t>
                            </m:r>
                          </m:e>
                          <m:sub>
                            <m:r>
                              <a:rPr lang="pt-BR" sz="4000" b="0" i="1" dirty="0" smtClean="0">
                                <a:latin typeface="Cambria Math" panose="02040503050406030204" pitchFamily="18" charset="0"/>
                              </a:rPr>
                              <m:t>𝐶𝑜𝑟𝑟𝑒𝑠𝑝𝑜𝑛𝑑</m:t>
                            </m:r>
                            <m:r>
                              <a:rPr lang="pt-BR" sz="4000" b="0" i="1" dirty="0" smtClean="0">
                                <a:latin typeface="Cambria Math" panose="02040503050406030204" pitchFamily="18" charset="0"/>
                              </a:rPr>
                              <m:t>ê</m:t>
                            </m:r>
                            <m:r>
                              <a:rPr lang="pt-BR" sz="4000" b="0" i="1" dirty="0" smtClean="0">
                                <a:latin typeface="Cambria Math" panose="02040503050406030204" pitchFamily="18" charset="0"/>
                              </a:rPr>
                              <m:t>𝑛𝑐𝑖𝑎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𝑑𝑎</m:t>
                            </m:r>
                            <m:r>
                              <a:rPr lang="pt-BR" sz="4000" b="0" i="1" dirty="0" smtClean="0">
                                <a:latin typeface="Cambria Math" panose="02040503050406030204" pitchFamily="18" charset="0"/>
                              </a:rPr>
                              <m:t> </m:t>
                            </m:r>
                            <m:r>
                              <a:rPr lang="pt-BR" sz="4000" b="0" i="1" dirty="0" smtClean="0">
                                <a:latin typeface="Cambria Math" panose="02040503050406030204" pitchFamily="18" charset="0"/>
                              </a:rPr>
                              <m:t>𝑠𝑎𝑡𝑖𝑠𝑓𝑎</m:t>
                            </m:r>
                            <m:r>
                              <a:rPr lang="pt-BR" sz="4000" b="0" i="1" dirty="0" smtClean="0">
                                <a:latin typeface="Cambria Math" panose="02040503050406030204" pitchFamily="18" charset="0"/>
                              </a:rPr>
                              <m:t>çã</m:t>
                            </m:r>
                            <m:r>
                              <a:rPr lang="pt-BR" sz="4000" b="0" i="1" dirty="0" smtClean="0">
                                <a:latin typeface="Cambria Math" panose="02040503050406030204" pitchFamily="18" charset="0"/>
                              </a:rPr>
                              <m:t>𝑜</m:t>
                            </m:r>
                          </m:sub>
                        </m:sSub>
                      </m:den>
                    </m:f>
                  </m:oMath>
                </a14:m>
                <a:r>
                  <a:rPr lang="pt-BR" sz="4000" dirty="0" smtClean="0"/>
                  <a:t> </a:t>
                </a:r>
                <a:endParaRPr lang="pt-BR" sz="4000" dirty="0"/>
              </a:p>
            </p:txBody>
          </p:sp>
        </mc:Choice>
        <mc:Fallback xmlns="">
          <p:sp>
            <p:nvSpPr>
              <p:cNvPr id="9" name="CaixaDeTexto 8"/>
              <p:cNvSpPr txBox="1">
                <a:spLocks noRot="1" noChangeAspect="1" noMove="1" noResize="1" noEditPoints="1" noAdjustHandles="1" noChangeArrowheads="1" noChangeShapeType="1" noTextEdit="1"/>
              </p:cNvSpPr>
              <p:nvPr/>
            </p:nvSpPr>
            <p:spPr>
              <a:xfrm>
                <a:off x="616560" y="5707497"/>
                <a:ext cx="7401257" cy="1078629"/>
              </a:xfrm>
              <a:prstGeom prst="rect">
                <a:avLst/>
              </a:prstGeom>
              <a:blipFill rotWithShape="0">
                <a:blip r:embed="rId4"/>
                <a:stretch>
                  <a:fillRect/>
                </a:stretch>
              </a:blipFill>
            </p:spPr>
            <p:txBody>
              <a:bodyPr/>
              <a:lstStyle/>
              <a:p>
                <a:r>
                  <a:rPr lang="pt-BR">
                    <a:noFill/>
                  </a:rPr>
                  <a:t> </a:t>
                </a:r>
              </a:p>
            </p:txBody>
          </p:sp>
        </mc:Fallback>
      </mc:AlternateContent>
      <p:pic>
        <p:nvPicPr>
          <p:cNvPr id="10" name="Imagem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202" y="491548"/>
            <a:ext cx="4826374" cy="4987253"/>
          </a:xfrm>
          <a:prstGeom prst="rect">
            <a:avLst/>
          </a:prstGeom>
        </p:spPr>
      </p:pic>
      <p:sp>
        <p:nvSpPr>
          <p:cNvPr id="11" name="CaixaDeTexto 10"/>
          <p:cNvSpPr txBox="1"/>
          <p:nvPr/>
        </p:nvSpPr>
        <p:spPr>
          <a:xfrm>
            <a:off x="8799756" y="6320165"/>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919239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Subjetividade</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4" name="Retângulo 3"/>
              <p:cNvSpPr/>
              <p:nvPr/>
            </p:nvSpPr>
            <p:spPr>
              <a:xfrm>
                <a:off x="-116541" y="2803060"/>
                <a:ext cx="12425082" cy="26693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pt-BR" sz="4000" i="1" smtClean="0">
                          <a:latin typeface="Cambria Math" panose="02040503050406030204" pitchFamily="18" charset="0"/>
                        </a:rPr>
                        <m:t>𝑓</m:t>
                      </m:r>
                      <m:d>
                        <m:dPr>
                          <m:ctrlPr>
                            <a:rPr lang="pt-BR" sz="4000" i="1">
                              <a:latin typeface="Cambria Math" panose="02040503050406030204" pitchFamily="18" charset="0"/>
                            </a:rPr>
                          </m:ctrlPr>
                        </m:dPr>
                        <m:e>
                          <m:r>
                            <a:rPr lang="pt-BR" sz="4000" i="1">
                              <a:latin typeface="Cambria Math" panose="02040503050406030204" pitchFamily="18" charset="0"/>
                            </a:rPr>
                            <m:t>𝑠𝑢𝑏𝑗𝑒𝑡𝑖𝑣𝑖𝑑𝑎𝑑𝑒</m:t>
                          </m:r>
                        </m:e>
                      </m:d>
                      <m:r>
                        <a:rPr lang="pt-BR" sz="4000" i="0">
                          <a:latin typeface="Cambria Math" panose="02040503050406030204" pitchFamily="18" charset="0"/>
                        </a:rPr>
                        <m:t>= </m:t>
                      </m:r>
                      <m:func>
                        <m:funcPr>
                          <m:ctrlPr>
                            <a:rPr lang="pt-BR" sz="4000" i="1">
                              <a:latin typeface="Cambria Math" panose="02040503050406030204" pitchFamily="18" charset="0"/>
                            </a:rPr>
                          </m:ctrlPr>
                        </m:funcPr>
                        <m:fName>
                          <m:limLow>
                            <m:limLowPr>
                              <m:ctrlPr>
                                <a:rPr lang="pt-BR" sz="4000" i="1">
                                  <a:latin typeface="Cambria Math" panose="02040503050406030204" pitchFamily="18" charset="0"/>
                                </a:rPr>
                              </m:ctrlPr>
                            </m:limLowPr>
                            <m:e>
                              <m:r>
                                <m:rPr>
                                  <m:sty m:val="p"/>
                                </m:rPr>
                                <a:rPr lang="pt-BR" sz="4000" i="0">
                                  <a:latin typeface="Cambria Math" panose="02040503050406030204" pitchFamily="18" charset="0"/>
                                </a:rPr>
                                <m:t>lim</m:t>
                              </m:r>
                            </m:e>
                            <m:lim>
                              <m:r>
                                <a:rPr lang="pt-BR" sz="4000" i="1">
                                  <a:latin typeface="Cambria Math" panose="02040503050406030204" pitchFamily="18" charset="0"/>
                                </a:rPr>
                                <m:t>𝐼</m:t>
                              </m:r>
                              <m:r>
                                <a:rPr lang="pt-BR" sz="4000" i="0">
                                  <a:latin typeface="Cambria Math" panose="02040503050406030204" pitchFamily="18" charset="0"/>
                                </a:rPr>
                                <m:t>→</m:t>
                              </m:r>
                              <m:nary>
                                <m:naryPr>
                                  <m:limLoc m:val="subSup"/>
                                  <m:ctrlPr>
                                    <a:rPr lang="pt-BR" sz="4000" i="1">
                                      <a:latin typeface="Cambria Math" panose="02040503050406030204" pitchFamily="18" charset="0"/>
                                    </a:rPr>
                                  </m:ctrlPr>
                                </m:naryPr>
                                <m:sub>
                                  <m:r>
                                    <a:rPr lang="pt-BR" sz="4000" i="1">
                                      <a:latin typeface="Cambria Math" panose="02040503050406030204" pitchFamily="18" charset="0"/>
                                    </a:rPr>
                                    <m:t>𝑖</m:t>
                                  </m:r>
                                  <m:r>
                                    <a:rPr lang="pt-BR" sz="4000" i="0">
                                      <a:latin typeface="Cambria Math" panose="02040503050406030204" pitchFamily="18" charset="0"/>
                                    </a:rPr>
                                    <m:t>=0</m:t>
                                  </m:r>
                                </m:sub>
                                <m:sup>
                                  <m:sSub>
                                    <m:sSubPr>
                                      <m:ctrlPr>
                                        <a:rPr lang="pt-BR" sz="4000" i="1">
                                          <a:latin typeface="Cambria Math" panose="02040503050406030204" pitchFamily="18" charset="0"/>
                                        </a:rPr>
                                      </m:ctrlPr>
                                    </m:sSubPr>
                                    <m:e>
                                      <m:r>
                                        <a:rPr lang="pt-BR" sz="4000" i="1">
                                          <a:latin typeface="Cambria Math" panose="02040503050406030204" pitchFamily="18" charset="0"/>
                                        </a:rPr>
                                        <m:t>𝜃</m:t>
                                      </m:r>
                                    </m:e>
                                    <m:sub>
                                      <m:r>
                                        <a:rPr lang="pt-BR" sz="4000" i="0">
                                          <a:latin typeface="Cambria Math" panose="02040503050406030204" pitchFamily="18" charset="0"/>
                                        </a:rPr>
                                        <m:t>1</m:t>
                                      </m:r>
                                    </m:sub>
                                  </m:sSub>
                                </m:sup>
                                <m:e>
                                  <m:sSub>
                                    <m:sSubPr>
                                      <m:ctrlPr>
                                        <a:rPr lang="pt-BR" sz="4000" i="1">
                                          <a:latin typeface="Cambria Math" panose="02040503050406030204" pitchFamily="18" charset="0"/>
                                        </a:rPr>
                                      </m:ctrlPr>
                                    </m:sSubPr>
                                    <m:e>
                                      <m:r>
                                        <a:rPr lang="pt-BR" sz="4000" i="1">
                                          <a:latin typeface="Cambria Math" panose="02040503050406030204" pitchFamily="18" charset="0"/>
                                        </a:rPr>
                                        <m:t>𝛼</m:t>
                                      </m:r>
                                    </m:e>
                                    <m:sub>
                                      <m:r>
                                        <a:rPr lang="pt-BR" sz="4000" i="1">
                                          <a:latin typeface="Cambria Math" panose="02040503050406030204" pitchFamily="18" charset="0"/>
                                        </a:rPr>
                                        <m:t>𝑖</m:t>
                                      </m:r>
                                    </m:sub>
                                  </m:sSub>
                                </m:e>
                              </m:nary>
                            </m:lim>
                          </m:limLow>
                        </m:fName>
                        <m:e>
                          <m:nary>
                            <m:naryPr>
                              <m:chr m:val="∑"/>
                              <m:limLoc m:val="undOvr"/>
                              <m:ctrlPr>
                                <a:rPr lang="pt-BR" sz="4000" i="1">
                                  <a:latin typeface="Cambria Math" panose="02040503050406030204" pitchFamily="18" charset="0"/>
                                </a:rPr>
                              </m:ctrlPr>
                            </m:naryPr>
                            <m:sub>
                              <m:r>
                                <a:rPr lang="pt-BR" sz="4000" i="1">
                                  <a:latin typeface="Cambria Math" panose="02040503050406030204" pitchFamily="18" charset="0"/>
                                </a:rPr>
                                <m:t>𝑐</m:t>
                              </m:r>
                              <m:r>
                                <a:rPr lang="pt-BR" sz="4000" i="0">
                                  <a:latin typeface="Cambria Math" panose="02040503050406030204" pitchFamily="18" charset="0"/>
                                </a:rPr>
                                <m:t>=0</m:t>
                              </m:r>
                            </m:sub>
                            <m:sup>
                              <m:r>
                                <a:rPr lang="pt-BR" sz="4000" i="1">
                                  <a:latin typeface="Cambria Math" panose="02040503050406030204" pitchFamily="18" charset="0"/>
                                </a:rPr>
                                <m:t>𝑐</m:t>
                              </m:r>
                              <m:r>
                                <a:rPr lang="pt-BR" sz="4000" i="0">
                                  <a:latin typeface="Cambria Math" panose="02040503050406030204" pitchFamily="18" charset="0"/>
                                </a:rPr>
                                <m:t>=</m:t>
                              </m:r>
                              <m:func>
                                <m:funcPr>
                                  <m:ctrlPr>
                                    <a:rPr lang="pt-BR" sz="4000" i="1">
                                      <a:latin typeface="Cambria Math" panose="02040503050406030204" pitchFamily="18" charset="0"/>
                                    </a:rPr>
                                  </m:ctrlPr>
                                </m:funcPr>
                                <m:fName>
                                  <m:limLow>
                                    <m:limLowPr>
                                      <m:ctrlPr>
                                        <a:rPr lang="pt-BR" sz="4000" i="1">
                                          <a:latin typeface="Cambria Math" panose="02040503050406030204" pitchFamily="18" charset="0"/>
                                        </a:rPr>
                                      </m:ctrlPr>
                                    </m:limLowPr>
                                    <m:e>
                                      <m:r>
                                        <m:rPr>
                                          <m:sty m:val="p"/>
                                        </m:rPr>
                                        <a:rPr lang="pt-BR" sz="4000" i="0">
                                          <a:latin typeface="Cambria Math" panose="02040503050406030204" pitchFamily="18" charset="0"/>
                                        </a:rPr>
                                        <m:t>lim</m:t>
                                      </m:r>
                                    </m:e>
                                    <m:lim>
                                      <m:r>
                                        <a:rPr lang="pt-BR" sz="4000" i="1">
                                          <a:latin typeface="Cambria Math" panose="02040503050406030204" pitchFamily="18" charset="0"/>
                                        </a:rPr>
                                        <m:t>𝑆</m:t>
                                      </m:r>
                                      <m:r>
                                        <a:rPr lang="pt-BR" sz="4000" i="0">
                                          <a:latin typeface="Cambria Math" panose="02040503050406030204" pitchFamily="18" charset="0"/>
                                        </a:rPr>
                                        <m:t>→</m:t>
                                      </m:r>
                                      <m:nary>
                                        <m:naryPr>
                                          <m:limLoc m:val="subSup"/>
                                          <m:ctrlPr>
                                            <a:rPr lang="pt-BR" sz="4000" i="1">
                                              <a:latin typeface="Cambria Math" panose="02040503050406030204" pitchFamily="18" charset="0"/>
                                            </a:rPr>
                                          </m:ctrlPr>
                                        </m:naryPr>
                                        <m:sub>
                                          <m:r>
                                            <a:rPr lang="pt-BR" sz="4000" i="1">
                                              <a:latin typeface="Cambria Math" panose="02040503050406030204" pitchFamily="18" charset="0"/>
                                            </a:rPr>
                                            <m:t>𝑖</m:t>
                                          </m:r>
                                          <m:r>
                                            <a:rPr lang="pt-BR" sz="4000" i="0">
                                              <a:latin typeface="Cambria Math" panose="02040503050406030204" pitchFamily="18" charset="0"/>
                                            </a:rPr>
                                            <m:t>=0</m:t>
                                          </m:r>
                                        </m:sub>
                                        <m:sup>
                                          <m:sSub>
                                            <m:sSubPr>
                                              <m:ctrlPr>
                                                <a:rPr lang="pt-BR" sz="4000" i="1">
                                                  <a:latin typeface="Cambria Math" panose="02040503050406030204" pitchFamily="18" charset="0"/>
                                                </a:rPr>
                                              </m:ctrlPr>
                                            </m:sSubPr>
                                            <m:e>
                                              <m:r>
                                                <a:rPr lang="pt-BR" sz="4000" i="1">
                                                  <a:latin typeface="Cambria Math" panose="02040503050406030204" pitchFamily="18" charset="0"/>
                                                </a:rPr>
                                                <m:t>𝜃</m:t>
                                              </m:r>
                                            </m:e>
                                            <m:sub>
                                              <m:r>
                                                <a:rPr lang="pt-BR" sz="4000" i="0">
                                                  <a:latin typeface="Cambria Math" panose="02040503050406030204" pitchFamily="18" charset="0"/>
                                                </a:rPr>
                                                <m:t>2</m:t>
                                              </m:r>
                                            </m:sub>
                                          </m:sSub>
                                        </m:sup>
                                        <m:e>
                                          <m:sSub>
                                            <m:sSubPr>
                                              <m:ctrlPr>
                                                <a:rPr lang="pt-BR" sz="4000" i="1">
                                                  <a:latin typeface="Cambria Math" panose="02040503050406030204" pitchFamily="18" charset="0"/>
                                                </a:rPr>
                                              </m:ctrlPr>
                                            </m:sSubPr>
                                            <m:e>
                                              <m:r>
                                                <a:rPr lang="pt-BR" sz="4000" i="1">
                                                  <a:latin typeface="Cambria Math" panose="02040503050406030204" pitchFamily="18" charset="0"/>
                                                </a:rPr>
                                                <m:t>𝛽</m:t>
                                              </m:r>
                                            </m:e>
                                            <m:sub>
                                              <m:r>
                                                <a:rPr lang="pt-BR" sz="4000" i="1">
                                                  <a:latin typeface="Cambria Math" panose="02040503050406030204" pitchFamily="18" charset="0"/>
                                                </a:rPr>
                                                <m:t>𝑖</m:t>
                                              </m:r>
                                            </m:sub>
                                          </m:sSub>
                                        </m:e>
                                      </m:nary>
                                    </m:lim>
                                  </m:limLow>
                                </m:fName>
                                <m:e>
                                  <m:sSup>
                                    <m:sSupPr>
                                      <m:ctrlPr>
                                        <a:rPr lang="pt-BR" sz="4000" i="1">
                                          <a:latin typeface="Cambria Math" panose="02040503050406030204" pitchFamily="18" charset="0"/>
                                        </a:rPr>
                                      </m:ctrlPr>
                                    </m:sSupPr>
                                    <m:e>
                                      <m:r>
                                        <a:rPr lang="pt-BR" sz="4000" i="1">
                                          <a:latin typeface="Cambria Math" panose="02040503050406030204" pitchFamily="18" charset="0"/>
                                        </a:rPr>
                                        <m:t>𝑒</m:t>
                                      </m:r>
                                    </m:e>
                                    <m:sup>
                                      <m:f>
                                        <m:fPr>
                                          <m:ctrlPr>
                                            <a:rPr lang="pt-BR" sz="4000" i="1">
                                              <a:latin typeface="Cambria Math" panose="02040503050406030204" pitchFamily="18" charset="0"/>
                                            </a:rPr>
                                          </m:ctrlPr>
                                        </m:fPr>
                                        <m:num>
                                          <m:r>
                                            <a:rPr lang="pt-BR" sz="4000" i="1">
                                              <a:latin typeface="Cambria Math" panose="02040503050406030204" pitchFamily="18" charset="0"/>
                                            </a:rPr>
                                            <m:t>𝑆</m:t>
                                          </m:r>
                                        </m:num>
                                        <m:den>
                                          <m:r>
                                            <a:rPr lang="pt-BR" sz="4000" i="1">
                                              <a:latin typeface="Cambria Math" panose="02040503050406030204" pitchFamily="18" charset="0"/>
                                            </a:rPr>
                                            <m:t>𝐼</m:t>
                                          </m:r>
                                        </m:den>
                                      </m:f>
                                    </m:sup>
                                  </m:sSup>
                                </m:e>
                              </m:func>
                            </m:sup>
                            <m:e>
                              <m:r>
                                <a:rPr lang="pt-BR" sz="4000" i="1">
                                  <a:latin typeface="Cambria Math" panose="02040503050406030204" pitchFamily="18" charset="0"/>
                                </a:rPr>
                                <m:t>𝑃𝑒𝑛𝑠𝑎𝑚𝑒𝑛𝑡𝑜</m:t>
                              </m:r>
                            </m:e>
                          </m:nary>
                        </m:e>
                      </m:func>
                      <m:r>
                        <a:rPr lang="pt-BR" sz="4000" i="0">
                          <a:latin typeface="Cambria Math" panose="02040503050406030204" pitchFamily="18" charset="0"/>
                        </a:rPr>
                        <m:t>;</m:t>
                      </m:r>
                    </m:oMath>
                  </m:oMathPara>
                </a14:m>
                <a:endParaRPr lang="pt-BR" sz="4000" dirty="0"/>
              </a:p>
            </p:txBody>
          </p:sp>
        </mc:Choice>
        <mc:Fallback xmlns="">
          <p:sp>
            <p:nvSpPr>
              <p:cNvPr id="4" name="Retângulo 3"/>
              <p:cNvSpPr>
                <a:spLocks noRot="1" noChangeAspect="1" noMove="1" noResize="1" noEditPoints="1" noAdjustHandles="1" noChangeArrowheads="1" noChangeShapeType="1" noTextEdit="1"/>
              </p:cNvSpPr>
              <p:nvPr/>
            </p:nvSpPr>
            <p:spPr>
              <a:xfrm>
                <a:off x="-116541" y="2803060"/>
                <a:ext cx="12425082" cy="2669385"/>
              </a:xfrm>
              <a:prstGeom prst="rect">
                <a:avLst/>
              </a:prstGeom>
              <a:blipFill rotWithShape="0">
                <a:blip r:embed="rId2"/>
                <a:stretch>
                  <a:fillRect/>
                </a:stretch>
              </a:blipFill>
            </p:spPr>
            <p:txBody>
              <a:bodyPr/>
              <a:lstStyle/>
              <a:p>
                <a:r>
                  <a:rPr lang="pt-BR">
                    <a:noFill/>
                  </a:rPr>
                  <a:t> </a:t>
                </a:r>
              </a:p>
            </p:txBody>
          </p:sp>
        </mc:Fallback>
      </mc:AlternateContent>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324875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Subjetividade</a:t>
            </a:r>
            <a:endParaRPr lang="pt-BR" dirty="0"/>
          </a:p>
        </p:txBody>
      </p:sp>
      <p:pic>
        <p:nvPicPr>
          <p:cNvPr id="4" name="Imagem 3" descr="http://www.lenderbook.com/layout/Pensare.png"/>
          <p:cNvPicPr/>
          <p:nvPr/>
        </p:nvPicPr>
        <p:blipFill>
          <a:blip r:embed="rId2">
            <a:extLst>
              <a:ext uri="{28A0092B-C50C-407E-A947-70E740481C1C}">
                <a14:useLocalDpi xmlns:a14="http://schemas.microsoft.com/office/drawing/2010/main" val="0"/>
              </a:ext>
            </a:extLst>
          </a:blip>
          <a:srcRect/>
          <a:stretch>
            <a:fillRect/>
          </a:stretch>
        </p:blipFill>
        <p:spPr bwMode="auto">
          <a:xfrm>
            <a:off x="7924800" y="66675"/>
            <a:ext cx="4267200" cy="6791325"/>
          </a:xfrm>
          <a:prstGeom prst="rect">
            <a:avLst/>
          </a:prstGeom>
          <a:noFill/>
          <a:ln>
            <a:noFill/>
          </a:ln>
        </p:spPr>
      </p:pic>
      <p:sp>
        <p:nvSpPr>
          <p:cNvPr id="5" name="CaixaDeTexto 4"/>
          <p:cNvSpPr txBox="1"/>
          <p:nvPr/>
        </p:nvSpPr>
        <p:spPr>
          <a:xfrm>
            <a:off x="838200" y="2150685"/>
            <a:ext cx="6390939" cy="3693319"/>
          </a:xfrm>
          <a:prstGeom prst="rect">
            <a:avLst/>
          </a:prstGeom>
          <a:noFill/>
        </p:spPr>
        <p:txBody>
          <a:bodyPr wrap="square" rtlCol="0">
            <a:spAutoFit/>
          </a:bodyPr>
          <a:lstStyle/>
          <a:p>
            <a:r>
              <a:rPr lang="pt-BR" dirty="0" smtClean="0"/>
              <a:t>Apreensão:</a:t>
            </a:r>
          </a:p>
          <a:p>
            <a:endParaRPr lang="pt-BR" dirty="0"/>
          </a:p>
          <a:p>
            <a:pPr marL="285750" indent="-285750">
              <a:buClr>
                <a:schemeClr val="accent6">
                  <a:lumMod val="50000"/>
                </a:schemeClr>
              </a:buClr>
              <a:buFont typeface="Wingdings" panose="05000000000000000000" pitchFamily="2" charset="2"/>
              <a:buChar char="ü"/>
            </a:pPr>
            <a:r>
              <a:rPr lang="pt-BR" dirty="0" smtClean="0"/>
              <a:t>É regida pelo Biológico;</a:t>
            </a:r>
          </a:p>
          <a:p>
            <a:pPr marL="285750" indent="-285750">
              <a:buClr>
                <a:schemeClr val="accent6">
                  <a:lumMod val="50000"/>
                </a:schemeClr>
              </a:buClr>
              <a:buFont typeface="Wingdings" panose="05000000000000000000" pitchFamily="2" charset="2"/>
              <a:buChar char="ü"/>
            </a:pPr>
            <a:r>
              <a:rPr lang="pt-BR" dirty="0" smtClean="0"/>
              <a:t>O biológico faz papel de massa porque a matéria cria resistência para um estímulo Externo;</a:t>
            </a:r>
          </a:p>
          <a:p>
            <a:pPr marL="285750" indent="-285750">
              <a:buClr>
                <a:schemeClr val="accent6">
                  <a:lumMod val="50000"/>
                </a:schemeClr>
              </a:buClr>
              <a:buFont typeface="Wingdings" panose="05000000000000000000" pitchFamily="2" charset="2"/>
              <a:buChar char="ü"/>
            </a:pPr>
            <a:r>
              <a:rPr lang="pt-BR" dirty="0" smtClean="0"/>
              <a:t>A massa em resistência cria um nó para a Formação de um circuito neural;</a:t>
            </a:r>
          </a:p>
          <a:p>
            <a:pPr marL="285750" indent="-285750">
              <a:buClr>
                <a:schemeClr val="accent6">
                  <a:lumMod val="50000"/>
                </a:schemeClr>
              </a:buClr>
              <a:buFont typeface="Wingdings" panose="05000000000000000000" pitchFamily="2" charset="2"/>
              <a:buChar char="ü"/>
            </a:pPr>
            <a:r>
              <a:rPr lang="pt-BR" dirty="0" smtClean="0"/>
              <a:t>A massa pode ser compreendida na Equação de Albert Einstein como deslocamento de porções de energia em deslocamento.</a:t>
            </a:r>
          </a:p>
          <a:p>
            <a:pPr marL="285750" indent="-285750">
              <a:buClr>
                <a:schemeClr val="accent6">
                  <a:lumMod val="50000"/>
                </a:schemeClr>
              </a:buClr>
              <a:buFont typeface="Wingdings" panose="05000000000000000000" pitchFamily="2" charset="2"/>
              <a:buChar char="ü"/>
            </a:pPr>
            <a:r>
              <a:rPr lang="pt-BR" dirty="0" smtClean="0"/>
              <a:t>O pensamento pode ser compreendido como uma combinação </a:t>
            </a:r>
            <a:r>
              <a:rPr lang="pt-BR" dirty="0" err="1" smtClean="0"/>
              <a:t>metacognitiva</a:t>
            </a:r>
            <a:r>
              <a:rPr lang="pt-BR" dirty="0" smtClean="0"/>
              <a:t> de energias que estão interligando um continente. Na forma de Subcontinentes que se fundem em funções.</a:t>
            </a:r>
          </a:p>
        </p:txBody>
      </p:sp>
      <p:sp>
        <p:nvSpPr>
          <p:cNvPr id="6" name="CaixaDeTexto 5"/>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012947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solidFill>
              </a:rPr>
              <a:t>Áreas e Regiões Cerebrais</a:t>
            </a:r>
            <a:endParaRPr lang="pt-BR" b="1" dirty="0">
              <a:solidFill>
                <a:schemeClr val="accent6"/>
              </a:solidFill>
            </a:endParaRPr>
          </a:p>
        </p:txBody>
      </p:sp>
      <p:pic>
        <p:nvPicPr>
          <p:cNvPr id="1026" name="Picture 2" descr="https://tathianatrocoli.files.wordpress.com/2009/12/lob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672" y="2563961"/>
            <a:ext cx="38100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salx.veja.abril.com.br/2014/08/09/0331/pe6Cx/visual-cortex-20120322-original.jpeg?14024598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672" y="2563961"/>
            <a:ext cx="4694331" cy="263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13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Expressão</a:t>
            </a:r>
            <a:endParaRPr lang="pt-BR"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4" name="CaixaDeTexto 3"/>
              <p:cNvSpPr txBox="1"/>
              <p:nvPr/>
            </p:nvSpPr>
            <p:spPr>
              <a:xfrm>
                <a:off x="914400" y="2070847"/>
                <a:ext cx="10865923" cy="19279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4400" b="0" i="1" smtClean="0">
                          <a:latin typeface="Cambria Math" panose="02040503050406030204" pitchFamily="18" charset="0"/>
                        </a:rPr>
                        <m:t>𝑓</m:t>
                      </m:r>
                      <m:d>
                        <m:dPr>
                          <m:ctrlPr>
                            <a:rPr lang="pt-BR" sz="4400" b="0" i="1" smtClean="0">
                              <a:latin typeface="Cambria Math" panose="02040503050406030204" pitchFamily="18" charset="0"/>
                            </a:rPr>
                          </m:ctrlPr>
                        </m:dPr>
                        <m:e>
                          <m:r>
                            <a:rPr lang="pt-BR" sz="4400" b="0" i="1" smtClean="0">
                              <a:latin typeface="Cambria Math" panose="02040503050406030204" pitchFamily="18" charset="0"/>
                            </a:rPr>
                            <m:t>𝐸𝑥𝑝𝑟𝑒𝑠𝑠</m:t>
                          </m:r>
                          <m:r>
                            <a:rPr lang="pt-BR" sz="4400" b="0" i="1" smtClean="0">
                              <a:latin typeface="Cambria Math" panose="02040503050406030204" pitchFamily="18" charset="0"/>
                            </a:rPr>
                            <m:t>ã</m:t>
                          </m:r>
                          <m:r>
                            <a:rPr lang="pt-BR" sz="4400" b="0" i="1" smtClean="0">
                              <a:latin typeface="Cambria Math" panose="02040503050406030204" pitchFamily="18" charset="0"/>
                            </a:rPr>
                            <m:t>𝑜</m:t>
                          </m:r>
                        </m:e>
                      </m:d>
                      <m:r>
                        <a:rPr lang="pt-BR" sz="4400" b="0" i="1" smtClean="0">
                          <a:latin typeface="Cambria Math" panose="02040503050406030204" pitchFamily="18" charset="0"/>
                        </a:rPr>
                        <m:t>=</m:t>
                      </m:r>
                      <m:nary>
                        <m:naryPr>
                          <m:chr m:val="∑"/>
                          <m:ctrlPr>
                            <a:rPr lang="pt-BR" sz="4400" b="0" i="1" smtClean="0">
                              <a:latin typeface="Cambria Math" panose="02040503050406030204" pitchFamily="18" charset="0"/>
                            </a:rPr>
                          </m:ctrlPr>
                        </m:naryPr>
                        <m:sub>
                          <m:r>
                            <m:rPr>
                              <m:brk m:alnAt="23"/>
                            </m:rPr>
                            <a:rPr lang="pt-BR" sz="4400" b="0" i="1" smtClean="0">
                              <a:latin typeface="Cambria Math" panose="02040503050406030204" pitchFamily="18" charset="0"/>
                            </a:rPr>
                            <m:t>𝑖</m:t>
                          </m:r>
                          <m:r>
                            <a:rPr lang="pt-BR" sz="4400" b="0" i="1" smtClean="0">
                              <a:latin typeface="Cambria Math" panose="02040503050406030204" pitchFamily="18" charset="0"/>
                            </a:rPr>
                            <m:t>=0</m:t>
                          </m:r>
                        </m:sub>
                        <m:sup>
                          <m:r>
                            <a:rPr lang="pt-BR" sz="4400" b="0" i="1" smtClean="0">
                              <a:latin typeface="Cambria Math" panose="02040503050406030204" pitchFamily="18" charset="0"/>
                            </a:rPr>
                            <m:t>𝑖</m:t>
                          </m:r>
                          <m:r>
                            <a:rPr lang="pt-BR" sz="4400" b="0" i="1" smtClean="0">
                              <a:latin typeface="Cambria Math" panose="02040503050406030204" pitchFamily="18" charset="0"/>
                            </a:rPr>
                            <m:t>=</m:t>
                          </m:r>
                          <m:r>
                            <a:rPr lang="pt-BR" sz="4400" b="0" i="1" smtClean="0">
                              <a:latin typeface="Cambria Math" panose="02040503050406030204" pitchFamily="18" charset="0"/>
                            </a:rPr>
                            <m:t>𝑡</m:t>
                          </m:r>
                        </m:sup>
                        <m:e>
                          <m:acc>
                            <m:accPr>
                              <m:chr m:val="⃑"/>
                              <m:ctrlPr>
                                <a:rPr lang="pt-BR" sz="4400" b="0" i="1" smtClean="0">
                                  <a:latin typeface="Cambria Math" panose="02040503050406030204" pitchFamily="18" charset="0"/>
                                </a:rPr>
                              </m:ctrlPr>
                            </m:accPr>
                            <m:e>
                              <m:r>
                                <a:rPr lang="pt-BR" sz="4400" b="0" i="1" smtClean="0">
                                  <a:latin typeface="Cambria Math" panose="02040503050406030204" pitchFamily="18" charset="0"/>
                                  <a:ea typeface="Cambria Math" panose="02040503050406030204" pitchFamily="18" charset="0"/>
                                </a:rPr>
                                <m:t>∆</m:t>
                              </m:r>
                              <m:r>
                                <a:rPr lang="pt-BR" sz="4400" b="0" i="1" smtClean="0">
                                  <a:latin typeface="Cambria Math" panose="02040503050406030204" pitchFamily="18" charset="0"/>
                                  <a:ea typeface="Cambria Math" panose="02040503050406030204" pitchFamily="18" charset="0"/>
                                </a:rPr>
                                <m:t>𝑆</m:t>
                              </m:r>
                            </m:e>
                          </m:acc>
                          <m:sSub>
                            <m:sSubPr>
                              <m:ctrlPr>
                                <a:rPr lang="pt-BR" sz="4400" b="0" i="1" smtClean="0">
                                  <a:latin typeface="Cambria Math" panose="02040503050406030204" pitchFamily="18" charset="0"/>
                                </a:rPr>
                              </m:ctrlPr>
                            </m:sSubPr>
                            <m:e>
                              <m:r>
                                <a:rPr lang="pt-BR" sz="4400" b="0" i="1" smtClean="0">
                                  <a:latin typeface="Cambria Math" panose="02040503050406030204" pitchFamily="18" charset="0"/>
                                </a:rPr>
                                <m:t>𝑚𝑎𝑠𝑠𝑎</m:t>
                              </m:r>
                            </m:e>
                            <m:sub>
                              <m:r>
                                <a:rPr lang="pt-BR" sz="4400" b="0" i="1" smtClean="0">
                                  <a:latin typeface="Cambria Math" panose="02040503050406030204" pitchFamily="18" charset="0"/>
                                </a:rPr>
                                <m:t>𝑖</m:t>
                              </m:r>
                            </m:sub>
                          </m:sSub>
                          <m:r>
                            <a:rPr lang="pt-BR" sz="4400" b="0" i="1" smtClean="0">
                              <a:latin typeface="Cambria Math" panose="02040503050406030204" pitchFamily="18" charset="0"/>
                            </a:rPr>
                            <m:t>|</m:t>
                          </m:r>
                          <m:sSub>
                            <m:sSubPr>
                              <m:ctrlPr>
                                <a:rPr lang="pt-BR" sz="4400" b="0" i="1" smtClean="0">
                                  <a:latin typeface="Cambria Math" panose="02040503050406030204" pitchFamily="18" charset="0"/>
                                </a:rPr>
                              </m:ctrlPr>
                            </m:sSubPr>
                            <m:e>
                              <m:r>
                                <a:rPr lang="pt-BR" sz="4400" b="0" i="1" smtClean="0">
                                  <a:latin typeface="Cambria Math" panose="02040503050406030204" pitchFamily="18" charset="0"/>
                                </a:rPr>
                                <m:t>𝐿𝑜𝑐𝑎𝑙𝑖𝑧𝑎</m:t>
                              </m:r>
                              <m:r>
                                <a:rPr lang="pt-BR" sz="4400" b="0" i="1" smtClean="0">
                                  <a:latin typeface="Cambria Math" panose="02040503050406030204" pitchFamily="18" charset="0"/>
                                </a:rPr>
                                <m:t>çã</m:t>
                              </m:r>
                              <m:r>
                                <a:rPr lang="pt-BR" sz="4400" b="0" i="1" smtClean="0">
                                  <a:latin typeface="Cambria Math" panose="02040503050406030204" pitchFamily="18" charset="0"/>
                                </a:rPr>
                                <m:t>𝑜</m:t>
                              </m:r>
                            </m:e>
                            <m:sub>
                              <m:r>
                                <a:rPr lang="pt-BR" sz="4400" b="0" i="1" smtClean="0">
                                  <a:latin typeface="Cambria Math" panose="02040503050406030204" pitchFamily="18" charset="0"/>
                                </a:rPr>
                                <m:t>𝑖</m:t>
                              </m:r>
                            </m:sub>
                          </m:sSub>
                        </m:e>
                      </m:nary>
                    </m:oMath>
                  </m:oMathPara>
                </a14:m>
                <a:endParaRPr lang="pt-BR" sz="4400" dirty="0"/>
              </a:p>
            </p:txBody>
          </p:sp>
        </mc:Choice>
        <mc:Fallback xmlns="">
          <p:sp>
            <p:nvSpPr>
              <p:cNvPr id="4" name="CaixaDeTexto 3"/>
              <p:cNvSpPr txBox="1">
                <a:spLocks noRot="1" noChangeAspect="1" noMove="1" noResize="1" noEditPoints="1" noAdjustHandles="1" noChangeArrowheads="1" noChangeShapeType="1" noTextEdit="1"/>
              </p:cNvSpPr>
              <p:nvPr/>
            </p:nvSpPr>
            <p:spPr>
              <a:xfrm>
                <a:off x="914400" y="2070847"/>
                <a:ext cx="10865923" cy="1927964"/>
              </a:xfrm>
              <a:prstGeom prst="rect">
                <a:avLst/>
              </a:prstGeom>
              <a:blipFill rotWithShape="0">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CaixaDeTexto 4"/>
              <p:cNvSpPr txBox="1"/>
              <p:nvPr/>
            </p:nvSpPr>
            <p:spPr>
              <a:xfrm>
                <a:off x="1484555" y="4684143"/>
                <a:ext cx="1563698" cy="11982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Pre>
                        <m:sPrePr>
                          <m:ctrlPr>
                            <a:rPr lang="pt-BR" sz="3600" i="1" smtClean="0">
                              <a:latin typeface="Cambria Math" panose="02040503050406030204" pitchFamily="18" charset="0"/>
                            </a:rPr>
                          </m:ctrlPr>
                        </m:sPrePr>
                        <m:sub>
                          <m:r>
                            <a:rPr lang="pt-BR" sz="3600" i="1" smtClean="0">
                              <a:latin typeface="Cambria Math" panose="02040503050406030204" pitchFamily="18" charset="0"/>
                              <a:ea typeface="Cambria Math" panose="02040503050406030204" pitchFamily="18" charset="0"/>
                            </a:rPr>
                            <m:t>∆</m:t>
                          </m:r>
                          <m:r>
                            <a:rPr lang="pt-BR" sz="3600" b="0" i="1" smtClean="0">
                              <a:latin typeface="Cambria Math" panose="02040503050406030204" pitchFamily="18" charset="0"/>
                              <a:ea typeface="Cambria Math" panose="02040503050406030204" pitchFamily="18" charset="0"/>
                            </a:rPr>
                            <m:t>𝑆</m:t>
                          </m:r>
                        </m:sub>
                        <m:sup>
                          <m:r>
                            <a:rPr lang="pt-BR" sz="3600" i="1" smtClean="0">
                              <a:latin typeface="Cambria Math" panose="02040503050406030204" pitchFamily="18" charset="0"/>
                              <a:ea typeface="Cambria Math" panose="02040503050406030204" pitchFamily="18" charset="0"/>
                            </a:rPr>
                            <m:t>→</m:t>
                          </m:r>
                        </m:sup>
                        <m:e>
                          <m:r>
                            <a:rPr lang="pt-BR" sz="3600" b="0" i="1" smtClean="0">
                              <a:latin typeface="Cambria Math" panose="02040503050406030204" pitchFamily="18" charset="0"/>
                            </a:rPr>
                            <m:t>=</m:t>
                          </m:r>
                          <m:f>
                            <m:fPr>
                              <m:ctrlPr>
                                <a:rPr lang="pt-BR" sz="3600" b="0" i="1" smtClean="0">
                                  <a:latin typeface="Cambria Math" panose="02040503050406030204" pitchFamily="18" charset="0"/>
                                </a:rPr>
                              </m:ctrlPr>
                            </m:fPr>
                            <m:num>
                              <m:d>
                                <m:dPr>
                                  <m:begChr m:val="|"/>
                                  <m:endChr m:val="|"/>
                                  <m:ctrlPr>
                                    <a:rPr lang="pt-BR" sz="3600" b="0" i="1" smtClean="0">
                                      <a:latin typeface="Cambria Math" panose="02040503050406030204" pitchFamily="18" charset="0"/>
                                    </a:rPr>
                                  </m:ctrlPr>
                                </m:dPr>
                                <m:e>
                                  <m:acc>
                                    <m:accPr>
                                      <m:chr m:val="⃗"/>
                                      <m:ctrlPr>
                                        <a:rPr lang="pt-BR" sz="3600" b="0" i="1" smtClean="0">
                                          <a:latin typeface="Cambria Math" panose="02040503050406030204" pitchFamily="18" charset="0"/>
                                        </a:rPr>
                                      </m:ctrlPr>
                                    </m:accPr>
                                    <m:e>
                                      <m:r>
                                        <a:rPr lang="pt-BR" sz="3600" b="0" i="1" smtClean="0">
                                          <a:latin typeface="Cambria Math" panose="02040503050406030204" pitchFamily="18" charset="0"/>
                                        </a:rPr>
                                        <m:t>𝑑</m:t>
                                      </m:r>
                                    </m:e>
                                  </m:acc>
                                </m:e>
                              </m:d>
                            </m:num>
                            <m:den>
                              <m:r>
                                <a:rPr lang="pt-BR" sz="3600" b="0" i="1" smtClean="0">
                                  <a:latin typeface="Cambria Math" panose="02040503050406030204" pitchFamily="18" charset="0"/>
                                </a:rPr>
                                <m:t>𝑡</m:t>
                              </m:r>
                            </m:den>
                          </m:f>
                        </m:e>
                      </m:sPre>
                    </m:oMath>
                  </m:oMathPara>
                </a14:m>
                <a:endParaRPr lang="pt-BR" sz="360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1484555" y="4684143"/>
                <a:ext cx="1563698" cy="1198277"/>
              </a:xfrm>
              <a:prstGeom prst="rect">
                <a:avLst/>
              </a:prstGeom>
              <a:blipFill rotWithShape="0">
                <a:blip r:embed="rId3"/>
                <a:stretch>
                  <a:fillRect/>
                </a:stretch>
              </a:blipFill>
            </p:spPr>
            <p:txBody>
              <a:bodyPr/>
              <a:lstStyle/>
              <a:p>
                <a:r>
                  <a:rPr lang="pt-BR">
                    <a:noFill/>
                  </a:rPr>
                  <a:t> </a:t>
                </a:r>
              </a:p>
            </p:txBody>
          </p:sp>
        </mc:Fallback>
      </mc:AlternateContent>
      <p:sp>
        <p:nvSpPr>
          <p:cNvPr id="6" name="CaixaDeTexto 5"/>
          <p:cNvSpPr txBox="1"/>
          <p:nvPr/>
        </p:nvSpPr>
        <p:spPr>
          <a:xfrm>
            <a:off x="8358691" y="4873214"/>
            <a:ext cx="2194832" cy="1107996"/>
          </a:xfrm>
          <a:prstGeom prst="rect">
            <a:avLst/>
          </a:prstGeom>
          <a:noFill/>
        </p:spPr>
        <p:txBody>
          <a:bodyPr wrap="none" rtlCol="0">
            <a:spAutoFit/>
          </a:bodyPr>
          <a:lstStyle/>
          <a:p>
            <a:r>
              <a:rPr lang="pt-BR" sz="6600" dirty="0" smtClean="0"/>
              <a:t>E=MC</a:t>
            </a:r>
            <a:endParaRPr lang="pt-BR" sz="6600" dirty="0"/>
          </a:p>
        </p:txBody>
      </p:sp>
      <p:sp>
        <p:nvSpPr>
          <p:cNvPr id="7" name="CaixaDeTexto 6"/>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973462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Posição e Localização</a:t>
            </a:r>
            <a:endParaRPr lang="pt-BR" b="1" dirty="0">
              <a:solidFill>
                <a:schemeClr val="accent6">
                  <a:lumMod val="75000"/>
                </a:schemeClr>
              </a:solidFill>
            </a:endParaRPr>
          </a:p>
        </p:txBody>
      </p:sp>
      <p:sp>
        <p:nvSpPr>
          <p:cNvPr id="3" name="Espaço Reservado para Conteúdo 2"/>
          <p:cNvSpPr>
            <a:spLocks noGrp="1"/>
          </p:cNvSpPr>
          <p:nvPr>
            <p:ph idx="1"/>
          </p:nvPr>
        </p:nvSpPr>
        <p:spPr/>
        <p:txBody>
          <a:bodyPr/>
          <a:lstStyle/>
          <a:p>
            <a:pPr marL="0" indent="0">
              <a:buNone/>
            </a:pPr>
            <a:r>
              <a:rPr lang="pt-BR" dirty="0" smtClean="0"/>
              <a:t>Seja um vetor qualquer expressão de localidade de um continente como sendo um elemento de posição interna tridimensional.;</a:t>
            </a:r>
          </a:p>
          <a:p>
            <a:pPr marL="0" indent="0">
              <a:buNone/>
            </a:pPr>
            <a:r>
              <a:rPr lang="pt-BR" dirty="0" smtClean="0"/>
              <a:t>Seja um vetor qualquer expressão de localidade de um planisfério de um componente periférico do corpo humano que dele exerça uma ação que seja possível determinar através de um eixo ósseo interno a projeção do biológico sobre o contexto externo, sendo um elemento de localização externa tridimensional.</a:t>
            </a:r>
          </a:p>
          <a:p>
            <a:pPr marL="0" indent="0">
              <a:buNone/>
            </a:pPr>
            <a:r>
              <a:rPr lang="pt-BR" dirty="0" smtClean="0"/>
              <a:t>A relação é válida:</a:t>
            </a:r>
          </a:p>
          <a:p>
            <a:pPr marL="0" indent="0">
              <a:buNone/>
            </a:pPr>
            <a:r>
              <a:rPr lang="pt-BR" dirty="0" smtClean="0"/>
              <a:t>Vetor de Posição ou Localização = {Largura; Altura; Profundidade}</a:t>
            </a:r>
            <a:endParaRPr lang="pt-BR" dirty="0"/>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2229818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Posição e Localização</a:t>
            </a:r>
            <a:endParaRPr lang="pt-BR" b="1" dirty="0">
              <a:solidFill>
                <a:schemeClr val="accent6">
                  <a:lumMod val="75000"/>
                </a:schemeClr>
              </a:solidFill>
            </a:endParaRPr>
          </a:p>
        </p:txBody>
      </p:sp>
      <p:sp>
        <p:nvSpPr>
          <p:cNvPr id="3" name="Espaço Reservado para Conteúdo 2"/>
          <p:cNvSpPr>
            <a:spLocks noGrp="1"/>
          </p:cNvSpPr>
          <p:nvPr>
            <p:ph idx="1"/>
          </p:nvPr>
        </p:nvSpPr>
        <p:spPr/>
        <p:txBody>
          <a:bodyPr/>
          <a:lstStyle/>
          <a:p>
            <a:pPr marL="0" indent="0">
              <a:buNone/>
            </a:pPr>
            <a:r>
              <a:rPr lang="pt-BR" dirty="0" smtClean="0"/>
              <a:t>A relação é válida:</a:t>
            </a:r>
          </a:p>
          <a:p>
            <a:pPr marL="0" indent="0">
              <a:buNone/>
            </a:pPr>
            <a:r>
              <a:rPr lang="pt-BR" dirty="0" smtClean="0"/>
              <a:t>Vetor de Posição ou Localização = {Largura; Altura; Profundidade}</a:t>
            </a:r>
          </a:p>
          <a:p>
            <a:pPr marL="0" indent="0">
              <a:buNone/>
            </a:pPr>
            <a:endParaRPr lang="pt-BR" dirty="0"/>
          </a:p>
          <a:p>
            <a:pPr marL="0" indent="0">
              <a:buNone/>
            </a:pPr>
            <a:r>
              <a:rPr lang="pt-BR" dirty="0" smtClean="0"/>
              <a:t>Seja:</a:t>
            </a:r>
          </a:p>
          <a:p>
            <a:pPr marL="0" indent="0">
              <a:buNone/>
            </a:pPr>
            <a:r>
              <a:rPr lang="pt-BR" dirty="0" smtClean="0"/>
              <a:t>P = {</a:t>
            </a:r>
            <a:r>
              <a:rPr lang="pt-BR" dirty="0" err="1" smtClean="0"/>
              <a:t>a;b;c</a:t>
            </a:r>
            <a:r>
              <a:rPr lang="pt-BR" dirty="0" smtClean="0"/>
              <a:t>} é possível transformar a posição numérica em um elemento abstrato discreto: P = {abc}; onde cada letra do sistema corresponde a um padrão numérico de 12 algarismos, sendo assim é possível compor o vetor da seguinte forma:</a:t>
            </a:r>
          </a:p>
          <a:p>
            <a:pPr marL="0" indent="0">
              <a:buNone/>
            </a:pPr>
            <a:r>
              <a:rPr lang="pt-BR" dirty="0" smtClean="0"/>
              <a:t>P = {969999994992.633338333373.727776777771}</a:t>
            </a:r>
            <a:endParaRPr lang="pt-BR" dirty="0"/>
          </a:p>
        </p:txBody>
      </p:sp>
    </p:spTree>
    <p:extLst>
      <p:ext uri="{BB962C8B-B14F-4D97-AF65-F5344CB8AC3E}">
        <p14:creationId xmlns:p14="http://schemas.microsoft.com/office/powerpoint/2010/main" val="23937786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Posição e Localização</a:t>
            </a:r>
            <a:endParaRPr lang="pt-BR" b="1" dirty="0">
              <a:solidFill>
                <a:schemeClr val="accent6">
                  <a:lumMod val="75000"/>
                </a:schemeClr>
              </a:solidFill>
            </a:endParaRPr>
          </a:p>
        </p:txBody>
      </p:sp>
      <p:sp>
        <p:nvSpPr>
          <p:cNvPr id="3" name="Espaço Reservado para Conteúdo 2"/>
          <p:cNvSpPr>
            <a:spLocks noGrp="1"/>
          </p:cNvSpPr>
          <p:nvPr>
            <p:ph idx="1"/>
          </p:nvPr>
        </p:nvSpPr>
        <p:spPr/>
        <p:txBody>
          <a:bodyPr/>
          <a:lstStyle/>
          <a:p>
            <a:pPr marL="0" indent="0">
              <a:buNone/>
            </a:pPr>
            <a:r>
              <a:rPr lang="pt-BR" dirty="0" smtClean="0"/>
              <a:t>P = {969999994992.633338333373.727776777771}</a:t>
            </a:r>
          </a:p>
          <a:p>
            <a:pPr marL="0" indent="0">
              <a:buNone/>
            </a:pPr>
            <a:r>
              <a:rPr lang="pt-BR" dirty="0" smtClean="0"/>
              <a:t>Cada componente do vetor P é um número que somente pode ser expresso através de uma grandeza que seja inteira.</a:t>
            </a:r>
          </a:p>
          <a:p>
            <a:pPr marL="0" indent="0">
              <a:buNone/>
            </a:pPr>
            <a:r>
              <a:rPr lang="pt-BR" dirty="0" smtClean="0"/>
              <a:t>O passo seguinte é transformar cada componente do vetor numa padronização aproximada de uma cor primária.</a:t>
            </a:r>
            <a:endParaRPr lang="pt-BR" dirty="0"/>
          </a:p>
        </p:txBody>
      </p:sp>
      <p:pic>
        <p:nvPicPr>
          <p:cNvPr id="2050" name="Picture 2" descr="http://static.todamateria.com.br/upload/55/11/5511a4ac541a1-cores-primar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262" y="4595812"/>
            <a:ext cx="4762500" cy="158115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0349602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Posição e Localização</a:t>
            </a:r>
            <a:endParaRPr lang="pt-BR" b="1" dirty="0">
              <a:solidFill>
                <a:schemeClr val="accent6">
                  <a:lumMod val="75000"/>
                </a:schemeClr>
              </a:solidFill>
            </a:endParaRPr>
          </a:p>
        </p:txBody>
      </p:sp>
      <p:sp>
        <p:nvSpPr>
          <p:cNvPr id="3" name="Espaço Reservado para Conteúdo 2"/>
          <p:cNvSpPr>
            <a:spLocks noGrp="1"/>
          </p:cNvSpPr>
          <p:nvPr>
            <p:ph idx="1"/>
          </p:nvPr>
        </p:nvSpPr>
        <p:spPr/>
        <p:txBody>
          <a:bodyPr/>
          <a:lstStyle/>
          <a:p>
            <a:pPr marL="0" indent="0">
              <a:buNone/>
            </a:pPr>
            <a:r>
              <a:rPr lang="pt-BR" dirty="0" smtClean="0"/>
              <a:t>P = {969999994992.633338333373.727776777771}</a:t>
            </a:r>
          </a:p>
          <a:p>
            <a:pPr marL="0" indent="0">
              <a:buNone/>
            </a:pPr>
            <a:r>
              <a:rPr lang="pt-BR" dirty="0" smtClean="0"/>
              <a:t>A combinação das coordenadas como sendo intensidade das cores primárias abaixo irá gerar um vetor unidimensional que armazenará um número que será o código para a representação da composição de cores, assim, por exemplo o vetor P poderia sintetizar como resposta P={940693819582} que iria corresponder a cor da fusão das cores primárias abaixo.</a:t>
            </a:r>
            <a:endParaRPr lang="pt-BR" dirty="0"/>
          </a:p>
        </p:txBody>
      </p:sp>
      <p:pic>
        <p:nvPicPr>
          <p:cNvPr id="2050" name="Picture 2" descr="http://static.todamateria.com.br/upload/55/11/5511a4ac541a1-cores-primar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262" y="4595812"/>
            <a:ext cx="4762500" cy="158115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762441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Posição e Localização</a:t>
            </a:r>
            <a:endParaRPr lang="pt-BR" b="1" dirty="0">
              <a:solidFill>
                <a:schemeClr val="accent6">
                  <a:lumMod val="75000"/>
                </a:schemeClr>
              </a:solidFill>
            </a:endParaRPr>
          </a:p>
        </p:txBody>
      </p:sp>
      <p:sp>
        <p:nvSpPr>
          <p:cNvPr id="3" name="Espaço Reservado para Conteúdo 2"/>
          <p:cNvSpPr>
            <a:spLocks noGrp="1"/>
          </p:cNvSpPr>
          <p:nvPr>
            <p:ph idx="1"/>
          </p:nvPr>
        </p:nvSpPr>
        <p:spPr/>
        <p:txBody>
          <a:bodyPr/>
          <a:lstStyle/>
          <a:p>
            <a:pPr marL="0" indent="0">
              <a:buNone/>
            </a:pPr>
            <a:r>
              <a:rPr lang="pt-BR" dirty="0" smtClean="0"/>
              <a:t>Assim, cada ação interna e externa é condicionada a um registro de onde o fenômeno que provocou uma mudança de estado foi identificado.</a:t>
            </a:r>
          </a:p>
          <a:p>
            <a:pPr marL="0" indent="0">
              <a:buNone/>
            </a:pPr>
            <a:endParaRPr lang="pt-BR" dirty="0"/>
          </a:p>
        </p:txBody>
      </p:sp>
      <p:pic>
        <p:nvPicPr>
          <p:cNvPr id="2050" name="Picture 2" descr="http://static.todamateria.com.br/upload/55/11/5511a4ac541a1-cores-primar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244474"/>
            <a:ext cx="4762500" cy="15811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CaixaDeTexto 4"/>
              <p:cNvSpPr txBox="1"/>
              <p:nvPr/>
            </p:nvSpPr>
            <p:spPr>
              <a:xfrm>
                <a:off x="323426" y="2837331"/>
                <a:ext cx="11019748" cy="13542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4400" b="0" i="1" smtClean="0">
                          <a:latin typeface="Cambria Math" panose="02040503050406030204" pitchFamily="18" charset="0"/>
                        </a:rPr>
                        <m:t>𝐹𝑢𝑛</m:t>
                      </m:r>
                      <m:r>
                        <a:rPr lang="pt-BR" sz="4400" b="0" i="1" smtClean="0">
                          <a:latin typeface="Cambria Math" panose="02040503050406030204" pitchFamily="18" charset="0"/>
                        </a:rPr>
                        <m:t>çã</m:t>
                      </m:r>
                      <m:r>
                        <a:rPr lang="pt-BR" sz="4400" b="0" i="1" smtClean="0">
                          <a:latin typeface="Cambria Math" panose="02040503050406030204" pitchFamily="18" charset="0"/>
                        </a:rPr>
                        <m:t>𝑜</m:t>
                      </m:r>
                      <m:r>
                        <a:rPr lang="pt-BR" sz="4400" b="0" i="1" smtClean="0">
                          <a:latin typeface="Cambria Math" panose="02040503050406030204" pitchFamily="18" charset="0"/>
                        </a:rPr>
                        <m:t> </m:t>
                      </m:r>
                      <m:r>
                        <a:rPr lang="pt-BR" sz="4400" b="0" i="1" smtClean="0">
                          <a:latin typeface="Cambria Math" panose="02040503050406030204" pitchFamily="18" charset="0"/>
                        </a:rPr>
                        <m:t>𝑑𝑒</m:t>
                      </m:r>
                      <m:r>
                        <a:rPr lang="pt-BR" sz="4400" b="0" i="1" smtClean="0">
                          <a:latin typeface="Cambria Math" panose="02040503050406030204" pitchFamily="18" charset="0"/>
                        </a:rPr>
                        <m:t> </m:t>
                      </m:r>
                      <m:r>
                        <a:rPr lang="pt-BR" sz="4400" b="0" i="1" smtClean="0">
                          <a:latin typeface="Cambria Math" panose="02040503050406030204" pitchFamily="18" charset="0"/>
                        </a:rPr>
                        <m:t>𝑆𝑜𝑏𝑟𝑒𝑣𝑖𝑣</m:t>
                      </m:r>
                      <m:r>
                        <a:rPr lang="pt-BR" sz="4400" b="0" i="1" smtClean="0">
                          <a:latin typeface="Cambria Math" panose="02040503050406030204" pitchFamily="18" charset="0"/>
                        </a:rPr>
                        <m:t>ê</m:t>
                      </m:r>
                      <m:r>
                        <a:rPr lang="pt-BR" sz="4400" b="0" i="1" smtClean="0">
                          <a:latin typeface="Cambria Math" panose="02040503050406030204" pitchFamily="18" charset="0"/>
                        </a:rPr>
                        <m:t>𝑛𝑐𝑖𝑎</m:t>
                      </m:r>
                      <m:r>
                        <a:rPr lang="pt-BR" sz="4400" b="0" i="1" smtClean="0">
                          <a:latin typeface="Cambria Math" panose="02040503050406030204" pitchFamily="18" charset="0"/>
                        </a:rPr>
                        <m:t>=</m:t>
                      </m:r>
                    </m:oMath>
                  </m:oMathPara>
                </a14:m>
                <a:endParaRPr lang="pt-BR" sz="4400" b="0"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pt-BR" sz="4400" b="0" i="1" smtClean="0">
                          <a:latin typeface="Cambria Math" panose="02040503050406030204" pitchFamily="18" charset="0"/>
                        </a:rPr>
                        <m:t>𝑓</m:t>
                      </m:r>
                      <m:d>
                        <m:dPr>
                          <m:ctrlPr>
                            <a:rPr lang="pt-BR" sz="4400" b="0" i="1" smtClean="0">
                              <a:latin typeface="Cambria Math" panose="02040503050406030204" pitchFamily="18" charset="0"/>
                            </a:rPr>
                          </m:ctrlPr>
                        </m:dPr>
                        <m:e>
                          <m:r>
                            <a:rPr lang="pt-BR" sz="4400" b="0" i="1" smtClean="0">
                              <a:latin typeface="Cambria Math" panose="02040503050406030204" pitchFamily="18" charset="0"/>
                            </a:rPr>
                            <m:t>𝑥</m:t>
                          </m:r>
                          <m:r>
                            <a:rPr lang="pt-BR" sz="4400" b="0" i="1" smtClean="0">
                              <a:latin typeface="Cambria Math" panose="02040503050406030204" pitchFamily="18" charset="0"/>
                            </a:rPr>
                            <m:t>;</m:t>
                          </m:r>
                          <m:r>
                            <a:rPr lang="pt-BR" sz="4400" b="0" i="1" smtClean="0">
                              <a:latin typeface="Cambria Math" panose="02040503050406030204" pitchFamily="18" charset="0"/>
                            </a:rPr>
                            <m:t>𝑦</m:t>
                          </m:r>
                        </m:e>
                      </m:d>
                      <m:r>
                        <a:rPr lang="pt-BR" sz="4400" b="0" i="1" smtClean="0">
                          <a:latin typeface="Cambria Math" panose="02040503050406030204" pitchFamily="18" charset="0"/>
                        </a:rPr>
                        <m:t>=</m:t>
                      </m:r>
                      <m:d>
                        <m:dPr>
                          <m:begChr m:val="{"/>
                          <m:endChr m:val="}"/>
                          <m:ctrlPr>
                            <a:rPr lang="pt-BR" sz="4400" b="0" i="1" smtClean="0">
                              <a:latin typeface="Cambria Math" panose="02040503050406030204" pitchFamily="18" charset="0"/>
                            </a:rPr>
                          </m:ctrlPr>
                        </m:dPr>
                        <m:e>
                          <m:r>
                            <a:rPr lang="pt-BR" sz="4400" b="0" i="1" smtClean="0">
                              <a:latin typeface="Cambria Math" panose="02040503050406030204" pitchFamily="18" charset="0"/>
                            </a:rPr>
                            <m:t>𝑀𝑢𝑛𝑑𝑜</m:t>
                          </m:r>
                          <m:r>
                            <a:rPr lang="pt-BR" sz="4400" b="0" i="1" smtClean="0">
                              <a:latin typeface="Cambria Math" panose="02040503050406030204" pitchFamily="18" charset="0"/>
                            </a:rPr>
                            <m:t> </m:t>
                          </m:r>
                          <m:r>
                            <a:rPr lang="pt-BR" sz="4400" b="0" i="1" smtClean="0">
                              <a:latin typeface="Cambria Math" panose="02040503050406030204" pitchFamily="18" charset="0"/>
                            </a:rPr>
                            <m:t>𝐼𝑛𝑡𝑒𝑟𝑛𝑜</m:t>
                          </m:r>
                          <m:r>
                            <a:rPr lang="pt-BR" sz="4400" b="0" i="1" smtClean="0">
                              <a:latin typeface="Cambria Math" panose="02040503050406030204" pitchFamily="18" charset="0"/>
                            </a:rPr>
                            <m:t>;</m:t>
                          </m:r>
                          <m:r>
                            <a:rPr lang="pt-BR" sz="4400" b="0" i="1" smtClean="0">
                              <a:latin typeface="Cambria Math" panose="02040503050406030204" pitchFamily="18" charset="0"/>
                            </a:rPr>
                            <m:t>𝑀𝑢𝑛𝑑𝑜</m:t>
                          </m:r>
                          <m:r>
                            <a:rPr lang="pt-BR" sz="4400" b="0" i="1" smtClean="0">
                              <a:latin typeface="Cambria Math" panose="02040503050406030204" pitchFamily="18" charset="0"/>
                            </a:rPr>
                            <m:t> </m:t>
                          </m:r>
                          <m:r>
                            <a:rPr lang="pt-BR" sz="4400" b="0" i="1" smtClean="0">
                              <a:latin typeface="Cambria Math" panose="02040503050406030204" pitchFamily="18" charset="0"/>
                            </a:rPr>
                            <m:t>𝐸𝑥𝑡𝑒𝑟𝑛𝑜</m:t>
                          </m:r>
                        </m:e>
                      </m:d>
                    </m:oMath>
                  </m:oMathPara>
                </a14:m>
                <a:endParaRPr lang="pt-BR" sz="4400" dirty="0"/>
              </a:p>
            </p:txBody>
          </p:sp>
        </mc:Choice>
        <mc:Fallback xmlns="">
          <p:sp>
            <p:nvSpPr>
              <p:cNvPr id="5" name="CaixaDeTexto 4"/>
              <p:cNvSpPr txBox="1">
                <a:spLocks noRot="1" noChangeAspect="1" noMove="1" noResize="1" noEditPoints="1" noAdjustHandles="1" noChangeArrowheads="1" noChangeShapeType="1" noTextEdit="1"/>
              </p:cNvSpPr>
              <p:nvPr/>
            </p:nvSpPr>
            <p:spPr>
              <a:xfrm>
                <a:off x="323426" y="2837331"/>
                <a:ext cx="11019748" cy="1354217"/>
              </a:xfrm>
              <a:prstGeom prst="rect">
                <a:avLst/>
              </a:prstGeom>
              <a:blipFill rotWithShape="0">
                <a:blip r:embed="rId3"/>
                <a:stretch>
                  <a:fillRect/>
                </a:stretch>
              </a:blipFill>
            </p:spPr>
            <p:txBody>
              <a:bodyPr/>
              <a:lstStyle/>
              <a:p>
                <a:r>
                  <a:rPr lang="pt-BR">
                    <a:noFill/>
                  </a:rPr>
                  <a:t> </a:t>
                </a:r>
              </a:p>
            </p:txBody>
          </p:sp>
        </mc:Fallback>
      </mc:AlternateContent>
      <p:pic>
        <p:nvPicPr>
          <p:cNvPr id="4" name="Imagem 3"/>
          <p:cNvPicPr>
            <a:picLocks noChangeAspect="1"/>
          </p:cNvPicPr>
          <p:nvPr/>
        </p:nvPicPr>
        <p:blipFill>
          <a:blip r:embed="rId4"/>
          <a:stretch>
            <a:fillRect/>
          </a:stretch>
        </p:blipFill>
        <p:spPr>
          <a:xfrm>
            <a:off x="323426" y="5091281"/>
            <a:ext cx="11808975" cy="493819"/>
          </a:xfrm>
          <a:prstGeom prst="rect">
            <a:avLst/>
          </a:prstGeom>
        </p:spPr>
      </p:pic>
      <p:sp>
        <p:nvSpPr>
          <p:cNvPr id="7" name="CaixaDeTexto 6"/>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66628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8882" y="7735"/>
            <a:ext cx="10515600" cy="1325563"/>
          </a:xfrm>
        </p:spPr>
        <p:txBody>
          <a:bodyPr/>
          <a:lstStyle/>
          <a:p>
            <a:r>
              <a:rPr lang="pt-BR" b="1" dirty="0" smtClean="0">
                <a:solidFill>
                  <a:schemeClr val="accent6"/>
                </a:solidFill>
              </a:rPr>
              <a:t>Carta Cinética</a:t>
            </a:r>
            <a:endParaRPr lang="pt-BR" b="1" dirty="0">
              <a:solidFill>
                <a:schemeClr val="accent6"/>
              </a:solidFill>
            </a:endParaRPr>
          </a:p>
        </p:txBody>
      </p:sp>
      <p:pic>
        <p:nvPicPr>
          <p:cNvPr id="1026" name="Picture 2" descr="http://manualdoartista.com.br/wp-content/uploads/2015/09/comportamento-dos-pigmentos-artistico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5999" y="2096528"/>
            <a:ext cx="7621064" cy="15613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anualdoartista.com.br/wp-content/uploads/2015/09/comportamento-dos-pigmentos-artistic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3995999" y="3821085"/>
            <a:ext cx="7621064" cy="156138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03413" y="2251537"/>
            <a:ext cx="3297890" cy="2677656"/>
          </a:xfrm>
          <a:prstGeom prst="rect">
            <a:avLst/>
          </a:prstGeom>
          <a:noFill/>
        </p:spPr>
        <p:txBody>
          <a:bodyPr wrap="none" rtlCol="0">
            <a:spAutoFit/>
          </a:bodyPr>
          <a:lstStyle/>
          <a:p>
            <a:r>
              <a:rPr lang="pt-BR" sz="4400" dirty="0" smtClean="0">
                <a:solidFill>
                  <a:schemeClr val="accent6">
                    <a:lumMod val="50000"/>
                  </a:schemeClr>
                </a:solidFill>
              </a:rPr>
              <a:t>Subjetividade</a:t>
            </a:r>
          </a:p>
          <a:p>
            <a:endParaRPr lang="pt-BR" sz="4400" dirty="0" smtClean="0">
              <a:solidFill>
                <a:schemeClr val="accent6">
                  <a:lumMod val="50000"/>
                </a:schemeClr>
              </a:solidFill>
            </a:endParaRPr>
          </a:p>
          <a:p>
            <a:endParaRPr lang="pt-BR" sz="3200" dirty="0">
              <a:solidFill>
                <a:schemeClr val="accent6">
                  <a:lumMod val="50000"/>
                </a:schemeClr>
              </a:solidFill>
            </a:endParaRPr>
          </a:p>
          <a:p>
            <a:r>
              <a:rPr lang="pt-BR" sz="4400" dirty="0" smtClean="0">
                <a:solidFill>
                  <a:schemeClr val="accent6">
                    <a:lumMod val="50000"/>
                  </a:schemeClr>
                </a:solidFill>
              </a:rPr>
              <a:t>Expressão</a:t>
            </a:r>
            <a:endParaRPr lang="pt-BR" sz="4400" dirty="0">
              <a:solidFill>
                <a:schemeClr val="accent6">
                  <a:lumMod val="50000"/>
                </a:schemeClr>
              </a:solidFill>
            </a:endParaRPr>
          </a:p>
        </p:txBody>
      </p:sp>
      <p:sp>
        <p:nvSpPr>
          <p:cNvPr id="7" name="CaixaDeTexto 6"/>
          <p:cNvSpPr txBox="1"/>
          <p:nvPr/>
        </p:nvSpPr>
        <p:spPr>
          <a:xfrm>
            <a:off x="3995999" y="1564019"/>
            <a:ext cx="8196001" cy="369332"/>
          </a:xfrm>
          <a:prstGeom prst="rect">
            <a:avLst/>
          </a:prstGeom>
          <a:noFill/>
        </p:spPr>
        <p:txBody>
          <a:bodyPr wrap="square" rtlCol="0">
            <a:spAutoFit/>
          </a:bodyPr>
          <a:lstStyle/>
          <a:p>
            <a:r>
              <a:rPr lang="pt-BR" b="1" dirty="0" smtClean="0"/>
              <a:t>Movimento de Levantar o polegar direito, descrito em frames de variação de 0,1 seg.</a:t>
            </a:r>
            <a:endParaRPr lang="pt-BR" b="1" dirty="0"/>
          </a:p>
        </p:txBody>
      </p:sp>
      <p:sp>
        <p:nvSpPr>
          <p:cNvPr id="9" name="CaixaDeTexto 8"/>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60218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779" y="2903930"/>
            <a:ext cx="10515600" cy="1325563"/>
          </a:xfrm>
        </p:spPr>
        <p:txBody>
          <a:bodyPr/>
          <a:lstStyle/>
          <a:p>
            <a:pPr algn="ctr"/>
            <a:r>
              <a:rPr lang="pt-BR" b="1" dirty="0" smtClean="0">
                <a:solidFill>
                  <a:schemeClr val="accent6">
                    <a:lumMod val="75000"/>
                  </a:schemeClr>
                </a:solidFill>
              </a:rPr>
              <a:t>FIM!!!</a:t>
            </a:r>
            <a:endParaRPr lang="pt-BR" b="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933514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lstStyle/>
          <a:p>
            <a:pPr marL="0" indent="0" algn="just">
              <a:buNone/>
            </a:pPr>
            <a:r>
              <a:rPr lang="pt-BR" b="1" i="1" dirty="0" smtClean="0">
                <a:solidFill>
                  <a:schemeClr val="accent6">
                    <a:lumMod val="75000"/>
                  </a:schemeClr>
                </a:solidFill>
              </a:rPr>
              <a:t>Quando um indivíduo se propõe a absorver o mundo em que vive, mal sabe ele que a condução de seu existencialismo irá promover o deslocamento de forças, de conteúdo energético, para a formação de um saber que integrará uma das múltiplas variações e perspectivas de um contexto de vida. </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003101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lstStyle/>
          <a:p>
            <a:pPr marL="0" indent="0" algn="just">
              <a:buNone/>
            </a:pPr>
            <a:r>
              <a:rPr lang="pt-BR" b="1" i="1" dirty="0" smtClean="0">
                <a:solidFill>
                  <a:schemeClr val="accent6">
                    <a:lumMod val="75000"/>
                  </a:schemeClr>
                </a:solidFill>
              </a:rPr>
              <a:t>A capacidade de abstrair é infinitamente restritiva se comparada a capacidade de encaminhar sinais do ambiente sobre o homem. Se não é o homem, apenas um mero expectante em absorver pequeninas variações do denso complexo de informações ambientais.</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642474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lstStyle/>
          <a:p>
            <a:pPr marL="0" indent="0" algn="just">
              <a:buNone/>
            </a:pPr>
            <a:r>
              <a:rPr lang="pt-BR" b="1" i="1" dirty="0" smtClean="0">
                <a:solidFill>
                  <a:schemeClr val="accent6">
                    <a:lumMod val="75000"/>
                  </a:schemeClr>
                </a:solidFill>
              </a:rPr>
              <a:t>O continente, portanto, é uma forma interna de expressão onde a realidade é moldada a luz das conexões neurais, em que todos os vórtices </a:t>
            </a:r>
            <a:r>
              <a:rPr lang="pt-BR" b="1" i="1" dirty="0" err="1" smtClean="0">
                <a:solidFill>
                  <a:schemeClr val="accent6">
                    <a:lumMod val="75000"/>
                  </a:schemeClr>
                </a:solidFill>
              </a:rPr>
              <a:t>setados</a:t>
            </a:r>
            <a:r>
              <a:rPr lang="pt-BR" b="1" i="1" dirty="0" smtClean="0">
                <a:solidFill>
                  <a:schemeClr val="accent6">
                    <a:lumMod val="75000"/>
                  </a:schemeClr>
                </a:solidFill>
              </a:rPr>
              <a:t>, ou energizados, passam a compor um planisfério, ou seja, um mapa </a:t>
            </a:r>
            <a:r>
              <a:rPr lang="pt-BR" b="1" i="1" dirty="0" err="1" smtClean="0">
                <a:solidFill>
                  <a:schemeClr val="accent6">
                    <a:lumMod val="75000"/>
                  </a:schemeClr>
                </a:solidFill>
              </a:rPr>
              <a:t>mundi</a:t>
            </a:r>
            <a:r>
              <a:rPr lang="pt-BR" b="1" i="1" dirty="0" smtClean="0">
                <a:solidFill>
                  <a:schemeClr val="accent6">
                    <a:lumMod val="75000"/>
                  </a:schemeClr>
                </a:solidFill>
              </a:rPr>
              <a:t> cerebral ativador de um conjunto abstrato de “pegadas” catalogadas dinamicamente dentro da área cerebral.</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3852292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Função continente</a:t>
            </a:r>
            <a:endParaRPr lang="pt-BR" b="1" dirty="0">
              <a:solidFill>
                <a:schemeClr val="accent6">
                  <a:lumMod val="75000"/>
                </a:schemeClr>
              </a:solidFill>
            </a:endParaRPr>
          </a:p>
        </p:txBody>
      </p:sp>
      <p:pic>
        <p:nvPicPr>
          <p:cNvPr id="5"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2740978"/>
            <a:ext cx="2857500" cy="2381250"/>
          </a:xfrm>
          <a:prstGeom prst="rect">
            <a:avLst/>
          </a:prstGeom>
        </p:spPr>
      </p:pic>
      <p:sp>
        <p:nvSpPr>
          <p:cNvPr id="6" name="Retângulo 5"/>
          <p:cNvSpPr/>
          <p:nvPr/>
        </p:nvSpPr>
        <p:spPr>
          <a:xfrm>
            <a:off x="-1573306" y="2055179"/>
            <a:ext cx="8261873" cy="1080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093259" y="4727118"/>
            <a:ext cx="8261873" cy="1080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38550" y="2055178"/>
            <a:ext cx="3810000" cy="3752850"/>
          </a:xfrm>
        </p:spPr>
      </p:pic>
      <p:sp>
        <p:nvSpPr>
          <p:cNvPr id="8" name="Espaço Reservado para Conteúdo 2"/>
          <p:cNvSpPr txBox="1">
            <a:spLocks/>
          </p:cNvSpPr>
          <p:nvPr/>
        </p:nvSpPr>
        <p:spPr>
          <a:xfrm>
            <a:off x="7068446" y="1358154"/>
            <a:ext cx="4988860" cy="5271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b="1" i="1" dirty="0" smtClean="0">
                <a:solidFill>
                  <a:schemeClr val="accent6">
                    <a:lumMod val="75000"/>
                  </a:schemeClr>
                </a:solidFill>
              </a:rPr>
              <a:t>Porém o sentido cartesiano em que confere a visão de mapa </a:t>
            </a:r>
            <a:r>
              <a:rPr lang="pt-BR" b="1" i="1" dirty="0" err="1" smtClean="0">
                <a:solidFill>
                  <a:schemeClr val="accent6">
                    <a:lumMod val="75000"/>
                  </a:schemeClr>
                </a:solidFill>
              </a:rPr>
              <a:t>mundi</a:t>
            </a:r>
            <a:r>
              <a:rPr lang="pt-BR" b="1" i="1" dirty="0" smtClean="0">
                <a:solidFill>
                  <a:schemeClr val="accent6">
                    <a:lumMod val="75000"/>
                  </a:schemeClr>
                </a:solidFill>
              </a:rPr>
              <a:t>, não se encaixa para o contexto cerebral, porque no contexto cerebral, a trama energética que molda o pensamento no intelecto, ela é multidimensional, interligada a uma conexão </a:t>
            </a:r>
            <a:r>
              <a:rPr lang="pt-BR" b="1" i="1" dirty="0" err="1" smtClean="0">
                <a:solidFill>
                  <a:schemeClr val="accent6">
                    <a:lumMod val="75000"/>
                  </a:schemeClr>
                </a:solidFill>
              </a:rPr>
              <a:t>quadrimensional</a:t>
            </a:r>
            <a:r>
              <a:rPr lang="pt-BR" b="1" i="1" dirty="0" smtClean="0">
                <a:solidFill>
                  <a:schemeClr val="accent6">
                    <a:lumMod val="75000"/>
                  </a:schemeClr>
                </a:solidFill>
              </a:rPr>
              <a:t> que se sustenta temporariamente, </a:t>
            </a:r>
            <a:endParaRPr lang="pt-BR" b="1" i="1" dirty="0">
              <a:solidFill>
                <a:schemeClr val="accent6">
                  <a:lumMod val="75000"/>
                </a:schemeClr>
              </a:solidFill>
            </a:endParaRPr>
          </a:p>
        </p:txBody>
      </p:sp>
      <p:sp>
        <p:nvSpPr>
          <p:cNvPr id="9" name="CaixaDeTexto 8"/>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4244244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chemeClr val="accent6">
                    <a:lumMod val="75000"/>
                  </a:schemeClr>
                </a:solidFill>
              </a:rPr>
              <a:t>Função continente</a:t>
            </a:r>
            <a:endParaRPr lang="pt-BR" b="1" dirty="0">
              <a:solidFill>
                <a:schemeClr val="accent6">
                  <a:lumMod val="75000"/>
                </a:schemeClr>
              </a:solidFill>
            </a:endParaRPr>
          </a:p>
        </p:txBody>
      </p:sp>
      <p:pic>
        <p:nvPicPr>
          <p:cNvPr id="5" name="Espaço Reservado para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50" y="2740978"/>
            <a:ext cx="2857500" cy="2381250"/>
          </a:xfrm>
          <a:prstGeom prst="rect">
            <a:avLst/>
          </a:prstGeom>
        </p:spPr>
      </p:pic>
      <p:sp>
        <p:nvSpPr>
          <p:cNvPr id="6" name="Retângulo 5"/>
          <p:cNvSpPr/>
          <p:nvPr/>
        </p:nvSpPr>
        <p:spPr>
          <a:xfrm>
            <a:off x="-1573306" y="2124870"/>
            <a:ext cx="8261873" cy="1075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093259" y="4727118"/>
            <a:ext cx="8261873" cy="115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Espaço Reservado para Conteúd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8399" y="2124869"/>
            <a:ext cx="3810000" cy="3752850"/>
          </a:xfrm>
        </p:spPr>
      </p:pic>
      <p:sp>
        <p:nvSpPr>
          <p:cNvPr id="8" name="Espaço Reservado para Conteúdo 2"/>
          <p:cNvSpPr txBox="1">
            <a:spLocks/>
          </p:cNvSpPr>
          <p:nvPr/>
        </p:nvSpPr>
        <p:spPr>
          <a:xfrm>
            <a:off x="7247964" y="1210235"/>
            <a:ext cx="4809341" cy="5419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b="1" i="1" dirty="0" smtClean="0">
                <a:solidFill>
                  <a:schemeClr val="accent6">
                    <a:lumMod val="75000"/>
                  </a:schemeClr>
                </a:solidFill>
              </a:rPr>
              <a:t>... em eixos que se transmutam entre si, como a um líquido em constante ebulição em que as partículas se somam em efervescência e ao mesmo tempo se alternam entre posicionamentos distintos dentro de uma lógica em que uma pulsão, energia que expulsa, torna a necessidade de canalização uma infinidade de variações sobre o espaço sensorial que se apreende.</a:t>
            </a:r>
            <a:endParaRPr lang="pt-BR" b="1" i="1" dirty="0">
              <a:solidFill>
                <a:schemeClr val="accent6">
                  <a:lumMod val="75000"/>
                </a:schemeClr>
              </a:solidFill>
            </a:endParaRPr>
          </a:p>
        </p:txBody>
      </p:sp>
      <p:sp>
        <p:nvSpPr>
          <p:cNvPr id="9" name="CaixaDeTexto 8"/>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874434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697941" y="1210235"/>
            <a:ext cx="4988860" cy="5464269"/>
          </a:xfrm>
        </p:spPr>
        <p:txBody>
          <a:bodyPr/>
          <a:lstStyle/>
          <a:p>
            <a:pPr marL="0" indent="0" algn="just">
              <a:buNone/>
            </a:pPr>
            <a:r>
              <a:rPr lang="pt-BR" b="1" i="1" dirty="0" smtClean="0">
                <a:solidFill>
                  <a:schemeClr val="accent6">
                    <a:lumMod val="75000"/>
                  </a:schemeClr>
                </a:solidFill>
              </a:rPr>
              <a:t>Então há que se pensar em um recipiente, em termos de uma estrutura que absorve as n-variações que um planisfério, na forma de um continente cinético reconstrói a informação resgatada do plano Real. </a:t>
            </a:r>
            <a:endParaRPr lang="pt-BR" b="1" i="1" dirty="0">
              <a:solidFill>
                <a:schemeClr val="accent6">
                  <a:lumMod val="75000"/>
                </a:schemeClr>
              </a:solidFill>
            </a:endParaRPr>
          </a:p>
        </p:txBody>
      </p:sp>
      <p:sp>
        <p:nvSpPr>
          <p:cNvPr id="4" name="CaixaDeTexto 3"/>
          <p:cNvSpPr txBox="1"/>
          <p:nvPr/>
        </p:nvSpPr>
        <p:spPr>
          <a:xfrm>
            <a:off x="107577" y="6360459"/>
            <a:ext cx="2941831" cy="369332"/>
          </a:xfrm>
          <a:prstGeom prst="rect">
            <a:avLst/>
          </a:prstGeom>
          <a:noFill/>
        </p:spPr>
        <p:txBody>
          <a:bodyPr wrap="none" rtlCol="0">
            <a:spAutoFit/>
          </a:bodyPr>
          <a:lstStyle/>
          <a:p>
            <a:r>
              <a:rPr lang="pt-BR" dirty="0" err="1" smtClean="0">
                <a:solidFill>
                  <a:schemeClr val="accent6"/>
                </a:solidFill>
                <a:latin typeface="Arial Black" panose="020B0A04020102020204" pitchFamily="34" charset="0"/>
              </a:rPr>
              <a:t>LenderBook</a:t>
            </a:r>
            <a:r>
              <a:rPr lang="pt-BR" dirty="0" smtClean="0">
                <a:solidFill>
                  <a:schemeClr val="accent6"/>
                </a:solidFill>
                <a:latin typeface="Arial Black" panose="020B0A04020102020204" pitchFamily="34" charset="0"/>
              </a:rPr>
              <a:t> </a:t>
            </a:r>
            <a:r>
              <a:rPr lang="pt-BR" dirty="0" err="1" smtClean="0">
                <a:solidFill>
                  <a:schemeClr val="accent6"/>
                </a:solidFill>
                <a:latin typeface="Arial Black" panose="020B0A04020102020204" pitchFamily="34" charset="0"/>
              </a:rPr>
              <a:t>Company</a:t>
            </a:r>
            <a:endParaRPr lang="pt-BR" dirty="0">
              <a:solidFill>
                <a:schemeClr val="accent6"/>
              </a:solidFill>
              <a:latin typeface="Arial Black" panose="020B0A04020102020204" pitchFamily="34" charset="0"/>
            </a:endParaRPr>
          </a:p>
        </p:txBody>
      </p:sp>
    </p:spTree>
    <p:extLst>
      <p:ext uri="{BB962C8B-B14F-4D97-AF65-F5344CB8AC3E}">
        <p14:creationId xmlns:p14="http://schemas.microsoft.com/office/powerpoint/2010/main" val="1821147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TM02900771[[fn=Fatia]]</Template>
  <TotalTime>194</TotalTime>
  <Words>1354</Words>
  <Application>Microsoft Office PowerPoint</Application>
  <PresentationFormat>Widescreen</PresentationFormat>
  <Paragraphs>123</Paragraphs>
  <Slides>37</Slides>
  <Notes>0</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37</vt:i4>
      </vt:variant>
    </vt:vector>
  </HeadingPairs>
  <TitlesOfParts>
    <vt:vector size="46" baseType="lpstr">
      <vt:lpstr>Arial</vt:lpstr>
      <vt:lpstr>Arial Black</vt:lpstr>
      <vt:lpstr>Calibri</vt:lpstr>
      <vt:lpstr>Calibri Light</vt:lpstr>
      <vt:lpstr>Cambria Math</vt:lpstr>
      <vt:lpstr>Wingdings</vt:lpstr>
      <vt:lpstr>Wingdings 2</vt:lpstr>
      <vt:lpstr>HDOfficeLightV0</vt:lpstr>
      <vt:lpstr>Tema do Office</vt:lpstr>
      <vt:lpstr>Continentes e Funções na Psique Humana</vt:lpstr>
      <vt:lpstr>Continente Psíquico</vt:lpstr>
      <vt:lpstr>Áreas e Regiões Cerebrais</vt:lpstr>
      <vt:lpstr>Apresentação do PowerPoint</vt:lpstr>
      <vt:lpstr>Apresentação do PowerPoint</vt:lpstr>
      <vt:lpstr>Apresentação do PowerPoint</vt:lpstr>
      <vt:lpstr>Função continente</vt:lpstr>
      <vt:lpstr>Função continente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As Funções</vt:lpstr>
      <vt:lpstr>As Funções</vt:lpstr>
      <vt:lpstr>Protorreações Psíquicas</vt:lpstr>
      <vt:lpstr>Função de Sobrevivência</vt:lpstr>
      <vt:lpstr>Função de Sobrevivência</vt:lpstr>
      <vt:lpstr>Subjetividade</vt:lpstr>
      <vt:lpstr>Subjetividade</vt:lpstr>
      <vt:lpstr>Subjetividade</vt:lpstr>
      <vt:lpstr>As Funções</vt:lpstr>
      <vt:lpstr>Subjetividade</vt:lpstr>
      <vt:lpstr>Subjetividade</vt:lpstr>
      <vt:lpstr>Expressão</vt:lpstr>
      <vt:lpstr>Posição e Localização</vt:lpstr>
      <vt:lpstr>Posição e Localização</vt:lpstr>
      <vt:lpstr>Posição e Localização</vt:lpstr>
      <vt:lpstr>Posição e Localização</vt:lpstr>
      <vt:lpstr>Posição e Localização</vt:lpstr>
      <vt:lpstr>Carta Cinética</vt:lpstr>
      <vt:lpstr>FIM!!!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Continentes e Funções na Psique Humana</dc:title>
  <dc:creator>Max Cruzeiro</dc:creator>
  <cp:lastModifiedBy>Max Cruzeiro</cp:lastModifiedBy>
  <cp:revision>25</cp:revision>
  <dcterms:created xsi:type="dcterms:W3CDTF">2016-04-29T22:32:51Z</dcterms:created>
  <dcterms:modified xsi:type="dcterms:W3CDTF">2016-04-30T14:29:38Z</dcterms:modified>
</cp:coreProperties>
</file>